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
  </p:notesMasterIdLst>
  <p:sldIdLst>
    <p:sldId id="256" r:id="rId2"/>
    <p:sldId id="257" r:id="rId3"/>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1C5"/>
    <a:srgbClr val="FFDD7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994" autoAdjust="0"/>
    <p:restoredTop sz="94660"/>
  </p:normalViewPr>
  <p:slideViewPr>
    <p:cSldViewPr snapToGrid="0" showGuides="1">
      <p:cViewPr>
        <p:scale>
          <a:sx n="125" d="100"/>
          <a:sy n="125" d="100"/>
        </p:scale>
        <p:origin x="624" y="-5132"/>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E8F6FC-DEBD-4E5C-B21D-1602245BB1F6}" type="datetimeFigureOut">
              <a:rPr kumimoji="1" lang="ja-JP" altLang="en-US" smtClean="0"/>
              <a:t>2024/6/28</a:t>
            </a:fld>
            <a:endParaRPr kumimoji="1" lang="ja-JP" altLang="en-US"/>
          </a:p>
        </p:txBody>
      </p:sp>
      <p:sp>
        <p:nvSpPr>
          <p:cNvPr id="4" name="スライド イメージ プレースホルダー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E9170C-3AB4-4D3C-A9C6-5845DA686D5F}" type="slidenum">
              <a:rPr kumimoji="1" lang="ja-JP" altLang="en-US" smtClean="0"/>
              <a:t>‹#›</a:t>
            </a:fld>
            <a:endParaRPr kumimoji="1" lang="ja-JP" altLang="en-US"/>
          </a:p>
        </p:txBody>
      </p:sp>
    </p:spTree>
    <p:extLst>
      <p:ext uri="{BB962C8B-B14F-4D97-AF65-F5344CB8AC3E}">
        <p14:creationId xmlns:p14="http://schemas.microsoft.com/office/powerpoint/2010/main" val="408920599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FE9170C-3AB4-4D3C-A9C6-5845DA686D5F}" type="slidenum">
              <a:rPr kumimoji="1" lang="ja-JP" altLang="en-US" smtClean="0"/>
              <a:t>1</a:t>
            </a:fld>
            <a:endParaRPr kumimoji="1" lang="ja-JP" altLang="en-US"/>
          </a:p>
        </p:txBody>
      </p:sp>
    </p:spTree>
    <p:extLst>
      <p:ext uri="{BB962C8B-B14F-4D97-AF65-F5344CB8AC3E}">
        <p14:creationId xmlns:p14="http://schemas.microsoft.com/office/powerpoint/2010/main" val="33133255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FE9170C-3AB4-4D3C-A9C6-5845DA686D5F}" type="slidenum">
              <a:rPr kumimoji="1" lang="ja-JP" altLang="en-US" smtClean="0"/>
              <a:t>2</a:t>
            </a:fld>
            <a:endParaRPr kumimoji="1" lang="ja-JP" altLang="en-US"/>
          </a:p>
        </p:txBody>
      </p:sp>
    </p:spTree>
    <p:extLst>
      <p:ext uri="{BB962C8B-B14F-4D97-AF65-F5344CB8AC3E}">
        <p14:creationId xmlns:p14="http://schemas.microsoft.com/office/powerpoint/2010/main" val="30526743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F15F8A10-59D7-49A1-AE93-0306082DF429}" type="datetimeFigureOut">
              <a:rPr kumimoji="1" lang="ja-JP" altLang="en-US" smtClean="0"/>
              <a:t>2024/6/28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60104F0-07BA-48DD-A2F5-D6B3C703489B}" type="slidenum">
              <a:rPr kumimoji="1" lang="ja-JP" altLang="en-US" smtClean="0"/>
              <a:t>‹#›</a:t>
            </a:fld>
            <a:endParaRPr kumimoji="1" lang="ja-JP" altLang="en-US"/>
          </a:p>
        </p:txBody>
      </p:sp>
    </p:spTree>
    <p:extLst>
      <p:ext uri="{BB962C8B-B14F-4D97-AF65-F5344CB8AC3E}">
        <p14:creationId xmlns:p14="http://schemas.microsoft.com/office/powerpoint/2010/main" val="1671328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15F8A10-59D7-49A1-AE93-0306082DF429}" type="datetimeFigureOut">
              <a:rPr kumimoji="1" lang="ja-JP" altLang="en-US" smtClean="0"/>
              <a:t>2024/6/28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60104F0-07BA-48DD-A2F5-D6B3C703489B}" type="slidenum">
              <a:rPr kumimoji="1" lang="ja-JP" altLang="en-US" smtClean="0"/>
              <a:t>‹#›</a:t>
            </a:fld>
            <a:endParaRPr kumimoji="1" lang="ja-JP" altLang="en-US"/>
          </a:p>
        </p:txBody>
      </p:sp>
    </p:spTree>
    <p:extLst>
      <p:ext uri="{BB962C8B-B14F-4D97-AF65-F5344CB8AC3E}">
        <p14:creationId xmlns:p14="http://schemas.microsoft.com/office/powerpoint/2010/main" val="1711822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15F8A10-59D7-49A1-AE93-0306082DF429}" type="datetimeFigureOut">
              <a:rPr kumimoji="1" lang="ja-JP" altLang="en-US" smtClean="0"/>
              <a:t>2024/6/28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60104F0-07BA-48DD-A2F5-D6B3C703489B}" type="slidenum">
              <a:rPr kumimoji="1" lang="ja-JP" altLang="en-US" smtClean="0"/>
              <a:t>‹#›</a:t>
            </a:fld>
            <a:endParaRPr kumimoji="1" lang="ja-JP" altLang="en-US"/>
          </a:p>
        </p:txBody>
      </p:sp>
    </p:spTree>
    <p:extLst>
      <p:ext uri="{BB962C8B-B14F-4D97-AF65-F5344CB8AC3E}">
        <p14:creationId xmlns:p14="http://schemas.microsoft.com/office/powerpoint/2010/main" val="32053106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15F8A10-59D7-49A1-AE93-0306082DF429}" type="datetimeFigureOut">
              <a:rPr kumimoji="1" lang="ja-JP" altLang="en-US" smtClean="0"/>
              <a:t>2024/6/28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60104F0-07BA-48DD-A2F5-D6B3C703489B}" type="slidenum">
              <a:rPr kumimoji="1" lang="ja-JP" altLang="en-US" smtClean="0"/>
              <a:t>‹#›</a:t>
            </a:fld>
            <a:endParaRPr kumimoji="1" lang="ja-JP" altLang="en-US"/>
          </a:p>
        </p:txBody>
      </p:sp>
    </p:spTree>
    <p:extLst>
      <p:ext uri="{BB962C8B-B14F-4D97-AF65-F5344CB8AC3E}">
        <p14:creationId xmlns:p14="http://schemas.microsoft.com/office/powerpoint/2010/main" val="42366446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15F8A10-59D7-49A1-AE93-0306082DF429}" type="datetimeFigureOut">
              <a:rPr kumimoji="1" lang="ja-JP" altLang="en-US" smtClean="0"/>
              <a:t>2024/6/28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60104F0-07BA-48DD-A2F5-D6B3C703489B}" type="slidenum">
              <a:rPr kumimoji="1" lang="ja-JP" altLang="en-US" smtClean="0"/>
              <a:t>‹#›</a:t>
            </a:fld>
            <a:endParaRPr kumimoji="1" lang="ja-JP" altLang="en-US"/>
          </a:p>
        </p:txBody>
      </p:sp>
    </p:spTree>
    <p:extLst>
      <p:ext uri="{BB962C8B-B14F-4D97-AF65-F5344CB8AC3E}">
        <p14:creationId xmlns:p14="http://schemas.microsoft.com/office/powerpoint/2010/main" val="35310726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F15F8A10-59D7-49A1-AE93-0306082DF429}" type="datetimeFigureOut">
              <a:rPr kumimoji="1" lang="ja-JP" altLang="en-US" smtClean="0"/>
              <a:t>2024/6/28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60104F0-07BA-48DD-A2F5-D6B3C703489B}" type="slidenum">
              <a:rPr kumimoji="1" lang="ja-JP" altLang="en-US" smtClean="0"/>
              <a:t>‹#›</a:t>
            </a:fld>
            <a:endParaRPr kumimoji="1" lang="ja-JP" altLang="en-US"/>
          </a:p>
        </p:txBody>
      </p:sp>
    </p:spTree>
    <p:extLst>
      <p:ext uri="{BB962C8B-B14F-4D97-AF65-F5344CB8AC3E}">
        <p14:creationId xmlns:p14="http://schemas.microsoft.com/office/powerpoint/2010/main" val="27157605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F15F8A10-59D7-49A1-AE93-0306082DF429}" type="datetimeFigureOut">
              <a:rPr kumimoji="1" lang="ja-JP" altLang="en-US" smtClean="0"/>
              <a:t>2024/6/28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E60104F0-07BA-48DD-A2F5-D6B3C703489B}" type="slidenum">
              <a:rPr kumimoji="1" lang="ja-JP" altLang="en-US" smtClean="0"/>
              <a:t>‹#›</a:t>
            </a:fld>
            <a:endParaRPr kumimoji="1" lang="ja-JP" altLang="en-US"/>
          </a:p>
        </p:txBody>
      </p:sp>
    </p:spTree>
    <p:extLst>
      <p:ext uri="{BB962C8B-B14F-4D97-AF65-F5344CB8AC3E}">
        <p14:creationId xmlns:p14="http://schemas.microsoft.com/office/powerpoint/2010/main" val="21648573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F15F8A10-59D7-49A1-AE93-0306082DF429}" type="datetimeFigureOut">
              <a:rPr kumimoji="1" lang="ja-JP" altLang="en-US" smtClean="0"/>
              <a:t>2024/6/28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E60104F0-07BA-48DD-A2F5-D6B3C703489B}" type="slidenum">
              <a:rPr kumimoji="1" lang="ja-JP" altLang="en-US" smtClean="0"/>
              <a:t>‹#›</a:t>
            </a:fld>
            <a:endParaRPr kumimoji="1" lang="ja-JP" altLang="en-US"/>
          </a:p>
        </p:txBody>
      </p:sp>
    </p:spTree>
    <p:extLst>
      <p:ext uri="{BB962C8B-B14F-4D97-AF65-F5344CB8AC3E}">
        <p14:creationId xmlns:p14="http://schemas.microsoft.com/office/powerpoint/2010/main" val="231660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5F8A10-59D7-49A1-AE93-0306082DF429}" type="datetimeFigureOut">
              <a:rPr kumimoji="1" lang="ja-JP" altLang="en-US" smtClean="0"/>
              <a:t>2024/6/28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E60104F0-07BA-48DD-A2F5-D6B3C703489B}" type="slidenum">
              <a:rPr kumimoji="1" lang="ja-JP" altLang="en-US" smtClean="0"/>
              <a:t>‹#›</a:t>
            </a:fld>
            <a:endParaRPr kumimoji="1" lang="ja-JP" altLang="en-US"/>
          </a:p>
        </p:txBody>
      </p:sp>
    </p:spTree>
    <p:extLst>
      <p:ext uri="{BB962C8B-B14F-4D97-AF65-F5344CB8AC3E}">
        <p14:creationId xmlns:p14="http://schemas.microsoft.com/office/powerpoint/2010/main" val="27719798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15F8A10-59D7-49A1-AE93-0306082DF429}" type="datetimeFigureOut">
              <a:rPr kumimoji="1" lang="ja-JP" altLang="en-US" smtClean="0"/>
              <a:t>2024/6/28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60104F0-07BA-48DD-A2F5-D6B3C703489B}" type="slidenum">
              <a:rPr kumimoji="1" lang="ja-JP" altLang="en-US" smtClean="0"/>
              <a:t>‹#›</a:t>
            </a:fld>
            <a:endParaRPr kumimoji="1" lang="ja-JP" altLang="en-US"/>
          </a:p>
        </p:txBody>
      </p:sp>
    </p:spTree>
    <p:extLst>
      <p:ext uri="{BB962C8B-B14F-4D97-AF65-F5344CB8AC3E}">
        <p14:creationId xmlns:p14="http://schemas.microsoft.com/office/powerpoint/2010/main" val="27765252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15F8A10-59D7-49A1-AE93-0306082DF429}" type="datetimeFigureOut">
              <a:rPr kumimoji="1" lang="ja-JP" altLang="en-US" smtClean="0"/>
              <a:t>2024/6/28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60104F0-07BA-48DD-A2F5-D6B3C703489B}" type="slidenum">
              <a:rPr kumimoji="1" lang="ja-JP" altLang="en-US" smtClean="0"/>
              <a:t>‹#›</a:t>
            </a:fld>
            <a:endParaRPr kumimoji="1" lang="ja-JP" altLang="en-US"/>
          </a:p>
        </p:txBody>
      </p:sp>
    </p:spTree>
    <p:extLst>
      <p:ext uri="{BB962C8B-B14F-4D97-AF65-F5344CB8AC3E}">
        <p14:creationId xmlns:p14="http://schemas.microsoft.com/office/powerpoint/2010/main" val="7631359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82000"/>
                  </a:schemeClr>
                </a:solidFill>
              </a:defRPr>
            </a:lvl1pPr>
          </a:lstStyle>
          <a:p>
            <a:fld id="{F15F8A10-59D7-49A1-AE93-0306082DF429}" type="datetimeFigureOut">
              <a:rPr kumimoji="1" lang="ja-JP" altLang="en-US" smtClean="0"/>
              <a:t>2024/6/28</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82000"/>
                  </a:schemeClr>
                </a:solidFill>
              </a:defRPr>
            </a:lvl1pPr>
          </a:lstStyle>
          <a:p>
            <a:fld id="{E60104F0-07BA-48DD-A2F5-D6B3C703489B}" type="slidenum">
              <a:rPr kumimoji="1" lang="ja-JP" altLang="en-US" smtClean="0"/>
              <a:t>‹#›</a:t>
            </a:fld>
            <a:endParaRPr kumimoji="1" lang="ja-JP" altLang="en-US"/>
          </a:p>
        </p:txBody>
      </p:sp>
    </p:spTree>
    <p:extLst>
      <p:ext uri="{BB962C8B-B14F-4D97-AF65-F5344CB8AC3E}">
        <p14:creationId xmlns:p14="http://schemas.microsoft.com/office/powerpoint/2010/main" val="133054888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6"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8146734D-47D6-1D84-4DF4-212723940240}"/>
              </a:ext>
            </a:extLst>
          </p:cNvPr>
          <p:cNvSpPr/>
          <p:nvPr/>
        </p:nvSpPr>
        <p:spPr>
          <a:xfrm>
            <a:off x="0" y="0"/>
            <a:ext cx="6858000" cy="1604019"/>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41C85410-1A38-ECA2-9474-9297B3D3A65F}"/>
              </a:ext>
            </a:extLst>
          </p:cNvPr>
          <p:cNvSpPr/>
          <p:nvPr/>
        </p:nvSpPr>
        <p:spPr bwMode="gray">
          <a:xfrm>
            <a:off x="0" y="0"/>
            <a:ext cx="2408903" cy="44245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latin typeface="HG創英角ﾎﾟｯﾌﾟ体" panose="040B0A09000000000000" pitchFamily="49" charset="-128"/>
                <a:ea typeface="HG創英角ﾎﾟｯﾌﾟ体" panose="040B0A09000000000000" pitchFamily="49" charset="-128"/>
              </a:rPr>
              <a:t>全教職員で取り組む</a:t>
            </a:r>
          </a:p>
        </p:txBody>
      </p:sp>
      <p:sp>
        <p:nvSpPr>
          <p:cNvPr id="6" name="正方形/長方形 5">
            <a:extLst>
              <a:ext uri="{FF2B5EF4-FFF2-40B4-BE49-F238E27FC236}">
                <a16:creationId xmlns:a16="http://schemas.microsoft.com/office/drawing/2014/main" id="{BB2CBB9C-D014-A132-3C98-09CEF0E6829D}"/>
              </a:ext>
            </a:extLst>
          </p:cNvPr>
          <p:cNvSpPr/>
          <p:nvPr/>
        </p:nvSpPr>
        <p:spPr bwMode="gray">
          <a:xfrm>
            <a:off x="1728019" y="285542"/>
            <a:ext cx="3401962" cy="65876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3600" dirty="0">
                <a:latin typeface="HG創英角ﾎﾟｯﾌﾟ体" panose="040B0A09000000000000" pitchFamily="49" charset="-128"/>
                <a:ea typeface="HG創英角ﾎﾟｯﾌﾟ体" panose="040B0A09000000000000" pitchFamily="49" charset="-128"/>
              </a:rPr>
              <a:t>通級による指導</a:t>
            </a:r>
          </a:p>
        </p:txBody>
      </p:sp>
      <p:sp>
        <p:nvSpPr>
          <p:cNvPr id="7" name="正方形/長方形 6">
            <a:extLst>
              <a:ext uri="{FF2B5EF4-FFF2-40B4-BE49-F238E27FC236}">
                <a16:creationId xmlns:a16="http://schemas.microsoft.com/office/drawing/2014/main" id="{11343484-898E-1AA2-F7DD-20E649BCE71A}"/>
              </a:ext>
            </a:extLst>
          </p:cNvPr>
          <p:cNvSpPr/>
          <p:nvPr/>
        </p:nvSpPr>
        <p:spPr>
          <a:xfrm>
            <a:off x="4788310" y="78649"/>
            <a:ext cx="2069690" cy="265468"/>
          </a:xfrm>
          <a:prstGeom prst="rect">
            <a:avLst/>
          </a:prstGeom>
          <a:solidFill>
            <a:srgbClr val="FFDD7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BIZ UDゴシック" panose="020B0400000000000000" pitchFamily="49" charset="-128"/>
                <a:ea typeface="BIZ UDゴシック" panose="020B0400000000000000" pitchFamily="49" charset="-128"/>
              </a:rPr>
              <a:t>教職員向けリーフレット</a:t>
            </a:r>
          </a:p>
        </p:txBody>
      </p:sp>
      <p:sp>
        <p:nvSpPr>
          <p:cNvPr id="8" name="四角形: 角を丸くする 7">
            <a:extLst>
              <a:ext uri="{FF2B5EF4-FFF2-40B4-BE49-F238E27FC236}">
                <a16:creationId xmlns:a16="http://schemas.microsoft.com/office/drawing/2014/main" id="{7E320F6E-B917-8CB5-5139-C776C158422E}"/>
              </a:ext>
            </a:extLst>
          </p:cNvPr>
          <p:cNvSpPr/>
          <p:nvPr/>
        </p:nvSpPr>
        <p:spPr>
          <a:xfrm>
            <a:off x="98323" y="937393"/>
            <a:ext cx="6656438" cy="602234"/>
          </a:xfrm>
          <a:prstGeom prst="roundRect">
            <a:avLst/>
          </a:prstGeom>
          <a:solidFill>
            <a:srgbClr val="FFF1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UD デジタル 教科書体 N-B" panose="02020700000000000000" pitchFamily="17" charset="-128"/>
                <a:ea typeface="UD デジタル 教科書体 N-B" panose="02020700000000000000" pitchFamily="17" charset="-128"/>
              </a:rPr>
              <a:t>　通級による指導は通常の学級に在籍している障がいのある児童</a:t>
            </a:r>
            <a:r>
              <a:rPr kumimoji="1" lang="ja-JP" altLang="en-US" sz="1200" dirty="0" smtClean="0">
                <a:solidFill>
                  <a:schemeClr val="tx1"/>
                </a:solidFill>
                <a:latin typeface="UD デジタル 教科書体 N-B" panose="02020700000000000000" pitchFamily="17" charset="-128"/>
                <a:ea typeface="UD デジタル 教科書体 N-B" panose="02020700000000000000" pitchFamily="17" charset="-128"/>
              </a:rPr>
              <a:t>生徒に対して、</a:t>
            </a:r>
            <a:r>
              <a:rPr kumimoji="1" lang="ja-JP" altLang="en-US" sz="1200" dirty="0">
                <a:solidFill>
                  <a:schemeClr val="tx1"/>
                </a:solidFill>
                <a:latin typeface="UD デジタル 教科書体 N-B" panose="02020700000000000000" pitchFamily="17" charset="-128"/>
                <a:ea typeface="UD デジタル 教科書体 N-B" panose="02020700000000000000" pitchFamily="17" charset="-128"/>
              </a:rPr>
              <a:t>大部分の授業を通常の学級</a:t>
            </a:r>
            <a:r>
              <a:rPr kumimoji="1" lang="ja-JP" altLang="en-US" sz="1200" dirty="0" smtClean="0">
                <a:solidFill>
                  <a:schemeClr val="tx1"/>
                </a:solidFill>
                <a:latin typeface="UD デジタル 教科書体 N-B" panose="02020700000000000000" pitchFamily="17" charset="-128"/>
                <a:ea typeface="UD デジタル 教科書体 N-B" panose="02020700000000000000" pitchFamily="17" charset="-128"/>
              </a:rPr>
              <a:t>で行いながら</a:t>
            </a:r>
            <a:r>
              <a:rPr kumimoji="1" lang="ja-JP" altLang="en-US" sz="1200" dirty="0">
                <a:solidFill>
                  <a:schemeClr val="tx1"/>
                </a:solidFill>
                <a:latin typeface="UD デジタル 教科書体 N-B" panose="02020700000000000000" pitchFamily="17" charset="-128"/>
                <a:ea typeface="UD デジタル 教科書体 N-B" panose="02020700000000000000" pitchFamily="17" charset="-128"/>
              </a:rPr>
              <a:t>、一部の授業について障がいに応じた特別の指導（自立活動）を、特別な指導の場（通級指導教室）</a:t>
            </a:r>
            <a:r>
              <a:rPr kumimoji="1" lang="ja-JP" altLang="en-US" sz="1200" dirty="0" smtClean="0">
                <a:solidFill>
                  <a:schemeClr val="tx1"/>
                </a:solidFill>
                <a:latin typeface="UD デジタル 教科書体 N-B" panose="02020700000000000000" pitchFamily="17" charset="-128"/>
                <a:ea typeface="UD デジタル 教科書体 N-B" panose="02020700000000000000" pitchFamily="17" charset="-128"/>
              </a:rPr>
              <a:t>で行う指導</a:t>
            </a:r>
            <a:r>
              <a:rPr kumimoji="1" lang="ja-JP" altLang="en-US" sz="1200" dirty="0">
                <a:solidFill>
                  <a:schemeClr val="tx1"/>
                </a:solidFill>
                <a:latin typeface="UD デジタル 教科書体 N-B" panose="02020700000000000000" pitchFamily="17" charset="-128"/>
                <a:ea typeface="UD デジタル 教科書体 N-B" panose="02020700000000000000" pitchFamily="17" charset="-128"/>
              </a:rPr>
              <a:t>形態です。</a:t>
            </a:r>
          </a:p>
        </p:txBody>
      </p:sp>
      <p:sp>
        <p:nvSpPr>
          <p:cNvPr id="9" name="四角形: 角を丸くする 7">
            <a:extLst>
              <a:ext uri="{FF2B5EF4-FFF2-40B4-BE49-F238E27FC236}">
                <a16:creationId xmlns:a16="http://schemas.microsoft.com/office/drawing/2014/main" id="{7E320F6E-B917-8CB5-5139-C776C158422E}"/>
              </a:ext>
            </a:extLst>
          </p:cNvPr>
          <p:cNvSpPr/>
          <p:nvPr/>
        </p:nvSpPr>
        <p:spPr>
          <a:xfrm>
            <a:off x="98323" y="1651377"/>
            <a:ext cx="6656438" cy="2857106"/>
          </a:xfrm>
          <a:prstGeom prst="roundRect">
            <a:avLst>
              <a:gd name="adj" fmla="val 7158"/>
            </a:avLst>
          </a:prstGeom>
          <a:solidFill>
            <a:srgbClr val="FFF1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ja-JP" altLang="en-US" sz="1400" dirty="0" smtClean="0">
                <a:solidFill>
                  <a:schemeClr val="tx1"/>
                </a:solidFill>
                <a:latin typeface="ＤＦ特太ゴシック体" panose="020B0509000000000000" pitchFamily="49" charset="-128"/>
                <a:ea typeface="ＤＦ特太ゴシック体" panose="020B0509000000000000" pitchFamily="49" charset="-128"/>
              </a:rPr>
              <a:t>●　通級による指導の対象</a:t>
            </a:r>
            <a:endParaRPr kumimoji="1" lang="en-US" altLang="ja-JP" sz="1400" dirty="0" smtClean="0">
              <a:solidFill>
                <a:schemeClr val="tx1"/>
              </a:solidFill>
              <a:latin typeface="ＤＦ特太ゴシック体" panose="020B0509000000000000" pitchFamily="49" charset="-128"/>
              <a:ea typeface="ＤＦ特太ゴシック体" panose="020B0509000000000000" pitchFamily="49" charset="-128"/>
            </a:endParaRPr>
          </a:p>
          <a:p>
            <a:endParaRPr kumimoji="1" lang="en-US" altLang="ja-JP" sz="1200" dirty="0" smtClean="0">
              <a:solidFill>
                <a:schemeClr val="tx1"/>
              </a:solidFill>
              <a:latin typeface="UD デジタル 教科書体 NP-R" panose="02020400000000000000" pitchFamily="18" charset="-128"/>
              <a:ea typeface="UD デジタル 教科書体 NP-R" panose="02020400000000000000" pitchFamily="18" charset="-128"/>
            </a:endParaRPr>
          </a:p>
          <a:p>
            <a:r>
              <a:rPr kumimoji="1" lang="ja-JP" altLang="en-US" sz="1200" dirty="0" smtClean="0">
                <a:solidFill>
                  <a:schemeClr val="tx1"/>
                </a:solidFill>
                <a:latin typeface="UD デジタル 教科書体 NP-R" panose="02020400000000000000" pitchFamily="18" charset="-128"/>
                <a:ea typeface="UD デジタル 教科書体 NP-R" panose="02020400000000000000" pitchFamily="18" charset="-128"/>
              </a:rPr>
              <a:t>　言語障がい、自閉症、情緒障がい、弱視、難聴、ＬＤ（</a:t>
            </a:r>
            <a:r>
              <a:rPr kumimoji="1" lang="ja-JP" altLang="en-US" sz="1200" dirty="0" err="1" smtClean="0">
                <a:solidFill>
                  <a:schemeClr val="tx1"/>
                </a:solidFill>
                <a:latin typeface="UD デジタル 教科書体 NP-R" panose="02020400000000000000" pitchFamily="18" charset="-128"/>
                <a:ea typeface="UD デジタル 教科書体 NP-R" panose="02020400000000000000" pitchFamily="18" charset="-128"/>
              </a:rPr>
              <a:t>学習障がい</a:t>
            </a:r>
            <a:r>
              <a:rPr kumimoji="1" lang="ja-JP" altLang="en-US" sz="1200" dirty="0" smtClean="0">
                <a:solidFill>
                  <a:schemeClr val="tx1"/>
                </a:solidFill>
                <a:latin typeface="UD デジタル 教科書体 NP-R" panose="02020400000000000000" pitchFamily="18" charset="-128"/>
                <a:ea typeface="UD デジタル 教科書体 NP-R" panose="02020400000000000000" pitchFamily="18" charset="-128"/>
              </a:rPr>
              <a:t>）、ＡＤＨＤ（注意欠陥多動性</a:t>
            </a:r>
            <a:r>
              <a:rPr kumimoji="1" lang="ja-JP" altLang="en-US" sz="1200" dirty="0" err="1" smtClean="0">
                <a:solidFill>
                  <a:schemeClr val="tx1"/>
                </a:solidFill>
                <a:latin typeface="UD デジタル 教科書体 NP-R" panose="02020400000000000000" pitchFamily="18" charset="-128"/>
                <a:ea typeface="UD デジタル 教科書体 NP-R" panose="02020400000000000000" pitchFamily="18" charset="-128"/>
              </a:rPr>
              <a:t>障がい</a:t>
            </a:r>
            <a:r>
              <a:rPr kumimoji="1" lang="ja-JP" altLang="en-US" sz="1200" dirty="0" smtClean="0">
                <a:solidFill>
                  <a:schemeClr val="tx1"/>
                </a:solidFill>
                <a:latin typeface="UD デジタル 教科書体 NP-R" panose="02020400000000000000" pitchFamily="18" charset="-128"/>
                <a:ea typeface="UD デジタル 教科書体 NP-R" panose="02020400000000000000" pitchFamily="18" charset="-128"/>
              </a:rPr>
              <a:t>）、肢体不自由、病弱及び身体虚弱の児童生徒であり、通常の学級での学習におおむね参加でき、一部特別な指導を必要とする程度</a:t>
            </a:r>
            <a:r>
              <a:rPr kumimoji="1" lang="ja-JP" altLang="en-US" sz="1200" dirty="0" smtClean="0">
                <a:solidFill>
                  <a:schemeClr val="tx1"/>
                </a:solidFill>
                <a:latin typeface="UD デジタル 教科書体 NP-R" panose="02020400000000000000" pitchFamily="18" charset="-128"/>
                <a:ea typeface="UD デジタル 教科書体 NP-R" panose="02020400000000000000" pitchFamily="18" charset="-128"/>
              </a:rPr>
              <a:t>の児童生徒に</a:t>
            </a:r>
            <a:r>
              <a:rPr kumimoji="1" lang="ja-JP" altLang="en-US" sz="1200" dirty="0" smtClean="0">
                <a:solidFill>
                  <a:schemeClr val="tx1"/>
                </a:solidFill>
                <a:latin typeface="UD デジタル 教科書体 NP-R" panose="02020400000000000000" pitchFamily="18" charset="-128"/>
                <a:ea typeface="UD デジタル 教科書体 NP-R" panose="02020400000000000000" pitchFamily="18" charset="-128"/>
              </a:rPr>
              <a:t>なります。</a:t>
            </a:r>
            <a:endParaRPr kumimoji="1" lang="en-US" altLang="ja-JP" sz="1200" dirty="0" smtClean="0">
              <a:solidFill>
                <a:schemeClr val="tx1"/>
              </a:solidFill>
              <a:latin typeface="UD デジタル 教科書体 NP-R" panose="02020400000000000000" pitchFamily="18" charset="-128"/>
              <a:ea typeface="UD デジタル 教科書体 NP-R" panose="02020400000000000000" pitchFamily="18" charset="-128"/>
            </a:endParaRPr>
          </a:p>
          <a:p>
            <a:r>
              <a:rPr kumimoji="1" lang="ja-JP" altLang="en-US" sz="1200" dirty="0" smtClean="0">
                <a:solidFill>
                  <a:schemeClr val="tx1"/>
                </a:solidFill>
                <a:latin typeface="UD デジタル 教科書体 NP-R" panose="02020400000000000000" pitchFamily="18" charset="-128"/>
                <a:ea typeface="UD デジタル 教科書体 NP-R" panose="02020400000000000000" pitchFamily="18" charset="-128"/>
              </a:rPr>
              <a:t>　なお、通級による指導の対象とするか否かの判断に当たっては、医学的な診断の有無のみにとらわれることのないよう留意し、総合的な見地から判断します。</a:t>
            </a:r>
            <a:endParaRPr kumimoji="1" lang="en-US" altLang="ja-JP" sz="1200" dirty="0" smtClean="0">
              <a:solidFill>
                <a:schemeClr val="tx1"/>
              </a:solidFill>
              <a:latin typeface="UD デジタル 教科書体 NP-R" panose="02020400000000000000" pitchFamily="18" charset="-128"/>
              <a:ea typeface="UD デジタル 教科書体 NP-R" panose="02020400000000000000" pitchFamily="18" charset="-128"/>
            </a:endParaRPr>
          </a:p>
          <a:p>
            <a:endParaRPr kumimoji="1" lang="en-US" altLang="ja-JP" sz="1200" dirty="0">
              <a:solidFill>
                <a:schemeClr val="tx1"/>
              </a:solidFill>
              <a:latin typeface="UD デジタル 教科書体 NP-R" panose="02020400000000000000" pitchFamily="18" charset="-128"/>
              <a:ea typeface="UD デジタル 教科書体 NP-R" panose="02020400000000000000" pitchFamily="18" charset="-128"/>
            </a:endParaRPr>
          </a:p>
          <a:p>
            <a:endParaRPr kumimoji="1" lang="ja-JP" altLang="en-US" sz="1200" dirty="0">
              <a:solidFill>
                <a:schemeClr val="tx1"/>
              </a:solidFill>
              <a:latin typeface="UD デジタル 教科書体 NP-R" panose="02020400000000000000" pitchFamily="18" charset="-128"/>
              <a:ea typeface="UD デジタル 教科書体 NP-R" panose="02020400000000000000" pitchFamily="18" charset="-128"/>
            </a:endParaRPr>
          </a:p>
        </p:txBody>
      </p:sp>
      <p:sp>
        <p:nvSpPr>
          <p:cNvPr id="10" name="四角形: 角を丸くする 7">
            <a:extLst>
              <a:ext uri="{FF2B5EF4-FFF2-40B4-BE49-F238E27FC236}">
                <a16:creationId xmlns:a16="http://schemas.microsoft.com/office/drawing/2014/main" id="{7E320F6E-B917-8CB5-5139-C776C158422E}"/>
              </a:ext>
            </a:extLst>
          </p:cNvPr>
          <p:cNvSpPr/>
          <p:nvPr/>
        </p:nvSpPr>
        <p:spPr>
          <a:xfrm>
            <a:off x="100781" y="4565629"/>
            <a:ext cx="6656438" cy="3386614"/>
          </a:xfrm>
          <a:prstGeom prst="roundRect">
            <a:avLst>
              <a:gd name="adj" fmla="val 4438"/>
            </a:avLst>
          </a:prstGeom>
          <a:solidFill>
            <a:srgbClr val="FFF1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endParaRPr kumimoji="1" lang="en-US" altLang="ja-JP" sz="1200" dirty="0" smtClean="0">
              <a:solidFill>
                <a:schemeClr val="tx1"/>
              </a:solidFill>
              <a:latin typeface="UD デジタル 教科書体 N-B" panose="02020700000000000000" pitchFamily="17" charset="-128"/>
              <a:ea typeface="UD デジタル 教科書体 N-B" panose="02020700000000000000" pitchFamily="17" charset="-128"/>
            </a:endParaRPr>
          </a:p>
          <a:p>
            <a:endParaRPr kumimoji="1" lang="en-US" altLang="ja-JP" sz="1200" dirty="0">
              <a:solidFill>
                <a:schemeClr val="tx1"/>
              </a:solidFill>
              <a:latin typeface="UD デジタル 教科書体 N-B" panose="02020700000000000000" pitchFamily="17" charset="-128"/>
              <a:ea typeface="UD デジタル 教科書体 N-B" panose="02020700000000000000" pitchFamily="17" charset="-128"/>
            </a:endParaRPr>
          </a:p>
          <a:p>
            <a:r>
              <a:rPr kumimoji="1" lang="ja-JP" altLang="en-US" sz="1200" dirty="0" smtClean="0">
                <a:solidFill>
                  <a:schemeClr val="tx1"/>
                </a:solidFill>
                <a:latin typeface="UD デジタル 教科書体 NP-R" panose="02020400000000000000" pitchFamily="18" charset="-128"/>
                <a:ea typeface="UD デジタル 教科書体 NP-R" panose="02020400000000000000" pitchFamily="18" charset="-128"/>
              </a:rPr>
              <a:t>　特別支援学校小学部・中学部学習指導要領第７章に示す自立活動の内容を参考とし、具体的な目標や内容を定め、指導を行います。</a:t>
            </a:r>
            <a:endParaRPr kumimoji="1" lang="en-US" altLang="ja-JP" sz="1200" dirty="0" smtClean="0">
              <a:solidFill>
                <a:schemeClr val="tx1"/>
              </a:solidFill>
              <a:latin typeface="UD デジタル 教科書体 NP-R" panose="02020400000000000000" pitchFamily="18" charset="-128"/>
              <a:ea typeface="UD デジタル 教科書体 NP-R" panose="02020400000000000000" pitchFamily="18" charset="-128"/>
            </a:endParaRPr>
          </a:p>
          <a:p>
            <a:r>
              <a:rPr kumimoji="1" lang="ja-JP" altLang="en-US" sz="1200" dirty="0" smtClean="0">
                <a:solidFill>
                  <a:schemeClr val="tx1"/>
                </a:solidFill>
                <a:latin typeface="UD デジタル 教科書体 NP-R" panose="02020400000000000000" pitchFamily="18" charset="-128"/>
                <a:ea typeface="UD デジタル 教科書体 NP-R" panose="02020400000000000000" pitchFamily="18" charset="-128"/>
              </a:rPr>
              <a:t>　</a:t>
            </a:r>
            <a:r>
              <a:rPr kumimoji="1" lang="ja-JP" altLang="en-US" sz="1200" dirty="0" err="1" smtClean="0">
                <a:solidFill>
                  <a:schemeClr val="tx1"/>
                </a:solidFill>
                <a:latin typeface="UD デジタル 教科書体 NP-R" panose="02020400000000000000" pitchFamily="18" charset="-128"/>
                <a:ea typeface="UD デジタル 教科書体 NP-R" panose="02020400000000000000" pitchFamily="18" charset="-128"/>
              </a:rPr>
              <a:t>障がいに</a:t>
            </a:r>
            <a:r>
              <a:rPr kumimoji="1" lang="ja-JP" altLang="en-US" sz="1200" dirty="0" smtClean="0">
                <a:solidFill>
                  <a:schemeClr val="tx1"/>
                </a:solidFill>
                <a:latin typeface="UD デジタル 教科書体 NP-R" panose="02020400000000000000" pitchFamily="18" charset="-128"/>
                <a:ea typeface="UD デジタル 教科書体 NP-R" panose="02020400000000000000" pitchFamily="18" charset="-128"/>
              </a:rPr>
              <a:t>よる学習上又は生活の困難の改善又は克服を目的とする指導であり、単に各教科の学習の遅れを取り戻すための指導ではないことに留意する必要があります。</a:t>
            </a:r>
            <a:endParaRPr kumimoji="1" lang="ja-JP" altLang="en-US" sz="1200" dirty="0">
              <a:solidFill>
                <a:schemeClr val="tx1"/>
              </a:solidFill>
              <a:latin typeface="UD デジタル 教科書体 NP-R" panose="02020400000000000000" pitchFamily="18" charset="-128"/>
              <a:ea typeface="UD デジタル 教科書体 NP-R" panose="02020400000000000000" pitchFamily="18" charset="-128"/>
            </a:endParaRPr>
          </a:p>
        </p:txBody>
      </p:sp>
      <p:sp>
        <p:nvSpPr>
          <p:cNvPr id="11" name="四角形: 角を丸くする 7">
            <a:extLst>
              <a:ext uri="{FF2B5EF4-FFF2-40B4-BE49-F238E27FC236}">
                <a16:creationId xmlns:a16="http://schemas.microsoft.com/office/drawing/2014/main" id="{7E320F6E-B917-8CB5-5139-C776C158422E}"/>
              </a:ext>
            </a:extLst>
          </p:cNvPr>
          <p:cNvSpPr/>
          <p:nvPr/>
        </p:nvSpPr>
        <p:spPr>
          <a:xfrm>
            <a:off x="182993" y="3083560"/>
            <a:ext cx="6480274" cy="1374638"/>
          </a:xfrm>
          <a:prstGeom prst="roundRect">
            <a:avLst>
              <a:gd name="adj" fmla="val 1319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200" dirty="0">
              <a:solidFill>
                <a:schemeClr val="tx1"/>
              </a:solidFill>
              <a:latin typeface="UD デジタル 教科書体 N-B" panose="02020700000000000000" pitchFamily="17" charset="-128"/>
              <a:ea typeface="UD デジタル 教科書体 N-B" panose="02020700000000000000" pitchFamily="17" charset="-128"/>
            </a:endParaRPr>
          </a:p>
        </p:txBody>
      </p:sp>
      <p:pic>
        <p:nvPicPr>
          <p:cNvPr id="12" name="Picture 26">
            <a:extLst>
              <a:ext uri="{FF2B5EF4-FFF2-40B4-BE49-F238E27FC236}">
                <a16:creationId xmlns:a16="http://schemas.microsoft.com/office/drawing/2014/main" id="{3EEE6627-67A2-255A-0584-1F20D655649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6527" y="3652028"/>
            <a:ext cx="632619" cy="80616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6">
            <a:extLst>
              <a:ext uri="{FF2B5EF4-FFF2-40B4-BE49-F238E27FC236}">
                <a16:creationId xmlns:a16="http://schemas.microsoft.com/office/drawing/2014/main" id="{A2BC3317-2957-C3FF-58D0-F5E93FA21A9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43531" y="3610221"/>
            <a:ext cx="817525" cy="81752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8">
            <a:extLst>
              <a:ext uri="{FF2B5EF4-FFF2-40B4-BE49-F238E27FC236}">
                <a16:creationId xmlns:a16="http://schemas.microsoft.com/office/drawing/2014/main" id="{3A658073-5C50-25C2-4211-8A14A0CDCDD5}"/>
              </a:ext>
            </a:extLst>
          </p:cNvPr>
          <p:cNvPicPr>
            <a:picLocks noChangeAspect="1" noChangeArrowheads="1"/>
          </p:cNvPicPr>
          <p:nvPr/>
        </p:nvPicPr>
        <p:blipFill rotWithShape="1">
          <a:blip r:embed="rId5"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l="16415"/>
          <a:stretch/>
        </p:blipFill>
        <p:spPr bwMode="auto">
          <a:xfrm>
            <a:off x="4366347" y="3715469"/>
            <a:ext cx="707187" cy="719101"/>
          </a:xfrm>
          <a:prstGeom prst="rect">
            <a:avLst/>
          </a:prstGeom>
          <a:noFill/>
          <a:extLst>
            <a:ext uri="{909E8E84-426E-40DD-AFC4-6F175D3DCCD1}">
              <a14:hiddenFill xmlns:a14="http://schemas.microsoft.com/office/drawing/2010/main">
                <a:solidFill>
                  <a:srgbClr val="FFFFFF"/>
                </a:solidFill>
              </a14:hiddenFill>
            </a:ext>
          </a:extLst>
        </p:spPr>
      </p:pic>
      <p:pic>
        <p:nvPicPr>
          <p:cNvPr id="15" name="図 14"/>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139367" y="3628521"/>
            <a:ext cx="933714" cy="767980"/>
          </a:xfrm>
          <a:prstGeom prst="rect">
            <a:avLst/>
          </a:prstGeom>
        </p:spPr>
      </p:pic>
      <p:sp>
        <p:nvSpPr>
          <p:cNvPr id="16" name="フローチャート: 結合子 15"/>
          <p:cNvSpPr/>
          <p:nvPr/>
        </p:nvSpPr>
        <p:spPr>
          <a:xfrm>
            <a:off x="360382" y="3532913"/>
            <a:ext cx="885832" cy="492787"/>
          </a:xfrm>
          <a:prstGeom prst="flowChartConnector">
            <a:avLst/>
          </a:prstGeom>
          <a:solidFill>
            <a:schemeClr val="accent2">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p:cNvSpPr txBox="1"/>
          <p:nvPr/>
        </p:nvSpPr>
        <p:spPr>
          <a:xfrm>
            <a:off x="446270" y="3570405"/>
            <a:ext cx="723991" cy="431030"/>
          </a:xfrm>
          <a:prstGeom prst="rect">
            <a:avLst/>
          </a:prstGeom>
          <a:noFill/>
        </p:spPr>
        <p:txBody>
          <a:bodyPr wrap="square" rtlCol="0">
            <a:spAutoFit/>
          </a:bodyPr>
          <a:lstStyle/>
          <a:p>
            <a:r>
              <a:rPr kumimoji="1" lang="ja-JP" altLang="en-US" sz="1050" dirty="0">
                <a:latin typeface="HG創英角ﾎﾟｯﾌﾟ体" panose="040B0A09000000000000" pitchFamily="49" charset="-128"/>
                <a:ea typeface="HG創英角ﾎﾟｯﾌﾟ体" panose="040B0A09000000000000" pitchFamily="49" charset="-128"/>
              </a:rPr>
              <a:t>集中力が続かない</a:t>
            </a:r>
          </a:p>
        </p:txBody>
      </p:sp>
      <p:sp>
        <p:nvSpPr>
          <p:cNvPr id="18" name="楕円 17"/>
          <p:cNvSpPr/>
          <p:nvPr/>
        </p:nvSpPr>
        <p:spPr>
          <a:xfrm>
            <a:off x="4485570" y="3322645"/>
            <a:ext cx="1699399" cy="438697"/>
          </a:xfrm>
          <a:prstGeom prst="ellipse">
            <a:avLst/>
          </a:prstGeom>
          <a:solidFill>
            <a:schemeClr val="accent2">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p:cNvSpPr txBox="1"/>
          <p:nvPr/>
        </p:nvSpPr>
        <p:spPr>
          <a:xfrm>
            <a:off x="4543681" y="3322645"/>
            <a:ext cx="1658926" cy="415498"/>
          </a:xfrm>
          <a:prstGeom prst="rect">
            <a:avLst/>
          </a:prstGeom>
          <a:noFill/>
        </p:spPr>
        <p:txBody>
          <a:bodyPr wrap="square" rtlCol="0">
            <a:spAutoFit/>
          </a:bodyPr>
          <a:lstStyle/>
          <a:p>
            <a:r>
              <a:rPr kumimoji="1" lang="ja-JP" altLang="en-US" sz="1050" dirty="0">
                <a:latin typeface="HG創英角ﾎﾟｯﾌﾟ体" panose="040B0A09000000000000" pitchFamily="49" charset="-128"/>
                <a:ea typeface="HG創英角ﾎﾟｯﾌﾟ体" panose="040B0A09000000000000" pitchFamily="49" charset="-128"/>
              </a:rPr>
              <a:t>気持ちのコントロールが上手くできない</a:t>
            </a:r>
          </a:p>
        </p:txBody>
      </p:sp>
      <p:sp>
        <p:nvSpPr>
          <p:cNvPr id="20" name="楕円 19"/>
          <p:cNvSpPr/>
          <p:nvPr/>
        </p:nvSpPr>
        <p:spPr>
          <a:xfrm>
            <a:off x="5300933" y="3862928"/>
            <a:ext cx="1190625" cy="517876"/>
          </a:xfrm>
          <a:prstGeom prst="ellipse">
            <a:avLst/>
          </a:prstGeom>
          <a:solidFill>
            <a:schemeClr val="accent2">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楕円 20"/>
          <p:cNvSpPr/>
          <p:nvPr/>
        </p:nvSpPr>
        <p:spPr>
          <a:xfrm>
            <a:off x="2645441" y="3219723"/>
            <a:ext cx="1720906" cy="425633"/>
          </a:xfrm>
          <a:prstGeom prst="ellipse">
            <a:avLst/>
          </a:prstGeom>
          <a:solidFill>
            <a:schemeClr val="accent2">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p:cNvSpPr txBox="1"/>
          <p:nvPr/>
        </p:nvSpPr>
        <p:spPr>
          <a:xfrm>
            <a:off x="2733177" y="3225928"/>
            <a:ext cx="1684519" cy="415498"/>
          </a:xfrm>
          <a:prstGeom prst="rect">
            <a:avLst/>
          </a:prstGeom>
          <a:noFill/>
        </p:spPr>
        <p:txBody>
          <a:bodyPr wrap="square" rtlCol="0">
            <a:spAutoFit/>
          </a:bodyPr>
          <a:lstStyle/>
          <a:p>
            <a:r>
              <a:rPr kumimoji="1" lang="ja-JP" altLang="en-US" sz="1050" dirty="0">
                <a:latin typeface="HG創英角ﾎﾟｯﾌﾟ体" panose="040B0A09000000000000" pitchFamily="49" charset="-128"/>
                <a:ea typeface="HG創英角ﾎﾟｯﾌﾟ体" panose="040B0A09000000000000" pitchFamily="49" charset="-128"/>
              </a:rPr>
              <a:t>文章を読んだり書いたりするのが苦手</a:t>
            </a:r>
          </a:p>
        </p:txBody>
      </p:sp>
      <p:sp>
        <p:nvSpPr>
          <p:cNvPr id="23" name="テキスト ボックス 22"/>
          <p:cNvSpPr txBox="1"/>
          <p:nvPr/>
        </p:nvSpPr>
        <p:spPr>
          <a:xfrm>
            <a:off x="5335269" y="3906103"/>
            <a:ext cx="1156290" cy="415498"/>
          </a:xfrm>
          <a:prstGeom prst="rect">
            <a:avLst/>
          </a:prstGeom>
          <a:noFill/>
        </p:spPr>
        <p:txBody>
          <a:bodyPr wrap="square" rtlCol="0">
            <a:spAutoFit/>
          </a:bodyPr>
          <a:lstStyle/>
          <a:p>
            <a:r>
              <a:rPr kumimoji="1" lang="ja-JP" altLang="en-US" sz="1050" dirty="0">
                <a:latin typeface="HG創英角ﾎﾟｯﾌﾟ体" panose="040B0A09000000000000" pitchFamily="49" charset="-128"/>
                <a:ea typeface="HG創英角ﾎﾟｯﾌﾟ体" panose="040B0A09000000000000" pitchFamily="49" charset="-128"/>
              </a:rPr>
              <a:t>友だちと上手く</a:t>
            </a:r>
            <a:endParaRPr kumimoji="1" lang="en-US" altLang="ja-JP" sz="1050" dirty="0">
              <a:latin typeface="HG創英角ﾎﾟｯﾌﾟ体" panose="040B0A09000000000000" pitchFamily="49" charset="-128"/>
              <a:ea typeface="HG創英角ﾎﾟｯﾌﾟ体" panose="040B0A09000000000000" pitchFamily="49" charset="-128"/>
            </a:endParaRPr>
          </a:p>
          <a:p>
            <a:r>
              <a:rPr kumimoji="1" lang="ja-JP" altLang="en-US" sz="1050" dirty="0">
                <a:latin typeface="HG創英角ﾎﾟｯﾌﾟ体" panose="040B0A09000000000000" pitchFamily="49" charset="-128"/>
                <a:ea typeface="HG創英角ﾎﾟｯﾌﾟ体" panose="040B0A09000000000000" pitchFamily="49" charset="-128"/>
              </a:rPr>
              <a:t>関われない</a:t>
            </a:r>
          </a:p>
        </p:txBody>
      </p:sp>
      <p:sp>
        <p:nvSpPr>
          <p:cNvPr id="24" name="フローチャート: 結合子 23"/>
          <p:cNvSpPr/>
          <p:nvPr/>
        </p:nvSpPr>
        <p:spPr>
          <a:xfrm>
            <a:off x="1592815" y="3357049"/>
            <a:ext cx="885832" cy="426371"/>
          </a:xfrm>
          <a:prstGeom prst="flowChartConnector">
            <a:avLst/>
          </a:prstGeom>
          <a:solidFill>
            <a:schemeClr val="accent2">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p:cNvSpPr txBox="1"/>
          <p:nvPr/>
        </p:nvSpPr>
        <p:spPr>
          <a:xfrm>
            <a:off x="1687727" y="3357049"/>
            <a:ext cx="826224" cy="415498"/>
          </a:xfrm>
          <a:prstGeom prst="rect">
            <a:avLst/>
          </a:prstGeom>
          <a:noFill/>
        </p:spPr>
        <p:txBody>
          <a:bodyPr wrap="square" rtlCol="0">
            <a:spAutoFit/>
          </a:bodyPr>
          <a:lstStyle/>
          <a:p>
            <a:r>
              <a:rPr kumimoji="1" lang="ja-JP" altLang="en-US" sz="1050" dirty="0">
                <a:latin typeface="HG創英角ﾎﾟｯﾌﾟ体" panose="040B0A09000000000000" pitchFamily="49" charset="-128"/>
                <a:ea typeface="HG創英角ﾎﾟｯﾌﾟ体" panose="040B0A09000000000000" pitchFamily="49" charset="-128"/>
              </a:rPr>
              <a:t>落ち着きがない</a:t>
            </a:r>
          </a:p>
        </p:txBody>
      </p:sp>
      <p:sp>
        <p:nvSpPr>
          <p:cNvPr id="26" name="四角形: 角を丸くする 7">
            <a:extLst>
              <a:ext uri="{FF2B5EF4-FFF2-40B4-BE49-F238E27FC236}">
                <a16:creationId xmlns:a16="http://schemas.microsoft.com/office/drawing/2014/main" id="{7E320F6E-B917-8CB5-5139-C776C158422E}"/>
              </a:ext>
            </a:extLst>
          </p:cNvPr>
          <p:cNvSpPr/>
          <p:nvPr/>
        </p:nvSpPr>
        <p:spPr>
          <a:xfrm>
            <a:off x="98323" y="1646638"/>
            <a:ext cx="6656438" cy="396000"/>
          </a:xfrm>
          <a:prstGeom prst="roundRect">
            <a:avLst>
              <a:gd name="adj" fmla="val 50000"/>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400" dirty="0">
                <a:solidFill>
                  <a:schemeClr val="tx1"/>
                </a:solidFill>
                <a:latin typeface="ＤＦ特太ゴシック体" panose="020B0509000000000000" pitchFamily="49" charset="-128"/>
                <a:ea typeface="ＤＦ特太ゴシック体" panose="020B0509000000000000" pitchFamily="49" charset="-128"/>
              </a:rPr>
              <a:t>●　</a:t>
            </a:r>
            <a:r>
              <a:rPr kumimoji="1" lang="ja-JP" altLang="en-US" sz="1400" dirty="0" smtClean="0">
                <a:solidFill>
                  <a:schemeClr val="tx1"/>
                </a:solidFill>
                <a:latin typeface="ＤＦ特太ゴシック体" panose="020B0509000000000000" pitchFamily="49" charset="-128"/>
                <a:ea typeface="ＤＦ特太ゴシック体" panose="020B0509000000000000" pitchFamily="49" charset="-128"/>
              </a:rPr>
              <a:t>通級による指導の対象児童生徒</a:t>
            </a:r>
            <a:endParaRPr kumimoji="1" lang="en-US" altLang="ja-JP" sz="1400" dirty="0">
              <a:solidFill>
                <a:schemeClr val="tx1"/>
              </a:solidFill>
              <a:latin typeface="ＤＦ特太ゴシック体" panose="020B0509000000000000" pitchFamily="49" charset="-128"/>
              <a:ea typeface="ＤＦ特太ゴシック体" panose="020B0509000000000000" pitchFamily="49" charset="-128"/>
            </a:endParaRPr>
          </a:p>
        </p:txBody>
      </p:sp>
      <p:sp>
        <p:nvSpPr>
          <p:cNvPr id="27" name="四角形: 角を丸くする 7">
            <a:extLst>
              <a:ext uri="{FF2B5EF4-FFF2-40B4-BE49-F238E27FC236}">
                <a16:creationId xmlns:a16="http://schemas.microsoft.com/office/drawing/2014/main" id="{7E320F6E-B917-8CB5-5139-C776C158422E}"/>
              </a:ext>
            </a:extLst>
          </p:cNvPr>
          <p:cNvSpPr/>
          <p:nvPr/>
        </p:nvSpPr>
        <p:spPr>
          <a:xfrm>
            <a:off x="94911" y="4565202"/>
            <a:ext cx="6656438" cy="396000"/>
          </a:xfrm>
          <a:prstGeom prst="roundRect">
            <a:avLst>
              <a:gd name="adj" fmla="val 50000"/>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400" dirty="0">
                <a:solidFill>
                  <a:schemeClr val="tx1"/>
                </a:solidFill>
                <a:latin typeface="ＤＦ特太ゴシック体" panose="020B0509000000000000" pitchFamily="49" charset="-128"/>
                <a:ea typeface="ＤＦ特太ゴシック体" panose="020B0509000000000000" pitchFamily="49" charset="-128"/>
              </a:rPr>
              <a:t>●　通級による指導</a:t>
            </a:r>
            <a:r>
              <a:rPr kumimoji="1" lang="ja-JP" altLang="en-US" sz="1400" dirty="0" smtClean="0">
                <a:solidFill>
                  <a:schemeClr val="tx1"/>
                </a:solidFill>
                <a:latin typeface="ＤＦ特太ゴシック体" panose="020B0509000000000000" pitchFamily="49" charset="-128"/>
                <a:ea typeface="ＤＦ特太ゴシック体" panose="020B0509000000000000" pitchFamily="49" charset="-128"/>
              </a:rPr>
              <a:t>の指導内容</a:t>
            </a:r>
            <a:endParaRPr kumimoji="1" lang="en-US" altLang="ja-JP" sz="1400" dirty="0">
              <a:solidFill>
                <a:schemeClr val="tx1"/>
              </a:solidFill>
              <a:latin typeface="ＤＦ特太ゴシック体" panose="020B0509000000000000" pitchFamily="49" charset="-128"/>
              <a:ea typeface="ＤＦ特太ゴシック体" panose="020B0509000000000000" pitchFamily="49" charset="-128"/>
            </a:endParaRPr>
          </a:p>
        </p:txBody>
      </p:sp>
      <p:sp>
        <p:nvSpPr>
          <p:cNvPr id="28" name="四角形: 角を丸くする 7">
            <a:extLst>
              <a:ext uri="{FF2B5EF4-FFF2-40B4-BE49-F238E27FC236}">
                <a16:creationId xmlns:a16="http://schemas.microsoft.com/office/drawing/2014/main" id="{7E320F6E-B917-8CB5-5139-C776C158422E}"/>
              </a:ext>
            </a:extLst>
          </p:cNvPr>
          <p:cNvSpPr/>
          <p:nvPr/>
        </p:nvSpPr>
        <p:spPr>
          <a:xfrm>
            <a:off x="182993" y="5759174"/>
            <a:ext cx="6480274" cy="1573168"/>
          </a:xfrm>
          <a:prstGeom prst="roundRect">
            <a:avLst>
              <a:gd name="adj" fmla="val 1319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200" dirty="0">
              <a:solidFill>
                <a:schemeClr val="tx1"/>
              </a:solidFill>
              <a:latin typeface="UD デジタル 教科書体 N-B" panose="02020700000000000000" pitchFamily="17" charset="-128"/>
              <a:ea typeface="UD デジタル 教科書体 N-B" panose="02020700000000000000" pitchFamily="17" charset="-128"/>
            </a:endParaRPr>
          </a:p>
        </p:txBody>
      </p:sp>
      <p:pic>
        <p:nvPicPr>
          <p:cNvPr id="30" name="Picture 2">
            <a:extLst>
              <a:ext uri="{FF2B5EF4-FFF2-40B4-BE49-F238E27FC236}">
                <a16:creationId xmlns:a16="http://schemas.microsoft.com/office/drawing/2014/main" id="{C105C35B-61FB-8E6C-1982-447AD0E872BD}"/>
              </a:ext>
            </a:extLst>
          </p:cNvPr>
          <p:cNvPicPr>
            <a:picLocks noChangeAspect="1" noChangeArrowheads="1"/>
          </p:cNvPicPr>
          <p:nvPr/>
        </p:nvPicPr>
        <p:blipFill rotWithShape="1">
          <a:blip r:embed="rId7" cstate="hqprint">
            <a:extLst>
              <a:ext uri="{28A0092B-C50C-407E-A947-70E740481C1C}">
                <a14:useLocalDpi xmlns:a14="http://schemas.microsoft.com/office/drawing/2010/main" val="0"/>
              </a:ext>
            </a:extLst>
          </a:blip>
          <a:srcRect l="49592"/>
          <a:stretch/>
        </p:blipFill>
        <p:spPr bwMode="auto">
          <a:xfrm>
            <a:off x="3885189" y="6491920"/>
            <a:ext cx="439010" cy="752243"/>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6" descr="語学の勉強をする人のイラスト（女性・ライティング）">
            <a:extLst>
              <a:ext uri="{FF2B5EF4-FFF2-40B4-BE49-F238E27FC236}">
                <a16:creationId xmlns:a16="http://schemas.microsoft.com/office/drawing/2014/main" id="{CB0C85D4-A197-7F8D-4395-82142A81FE1A}"/>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253879" y="6592311"/>
            <a:ext cx="656952" cy="652573"/>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0">
            <a:extLst>
              <a:ext uri="{FF2B5EF4-FFF2-40B4-BE49-F238E27FC236}">
                <a16:creationId xmlns:a16="http://schemas.microsoft.com/office/drawing/2014/main" id="{F9CD871A-61B2-69FA-5F37-1E1A7D9A9FA2}"/>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10514" y="6532330"/>
            <a:ext cx="737127" cy="779591"/>
          </a:xfrm>
          <a:prstGeom prst="rect">
            <a:avLst/>
          </a:prstGeom>
          <a:noFill/>
          <a:extLst>
            <a:ext uri="{909E8E84-426E-40DD-AFC4-6F175D3DCCD1}">
              <a14:hiddenFill xmlns:a14="http://schemas.microsoft.com/office/drawing/2010/main">
                <a:solidFill>
                  <a:srgbClr val="FFFFFF"/>
                </a:solidFill>
              </a14:hiddenFill>
            </a:ext>
          </a:extLst>
        </p:spPr>
      </p:pic>
      <p:pic>
        <p:nvPicPr>
          <p:cNvPr id="33" name="図 32">
            <a:extLst>
              <a:ext uri="{FF2B5EF4-FFF2-40B4-BE49-F238E27FC236}">
                <a16:creationId xmlns:a16="http://schemas.microsoft.com/office/drawing/2014/main" id="{A997B257-3CF5-8E65-8B08-E1CC5CED134D}"/>
              </a:ext>
            </a:extLst>
          </p:cNvPr>
          <p:cNvPicPr>
            <a:picLocks noChangeAspect="1"/>
          </p:cNvPicPr>
          <p:nvPr/>
        </p:nvPicPr>
        <p:blipFill>
          <a:blip r:embed="rId10"/>
          <a:stretch>
            <a:fillRect/>
          </a:stretch>
        </p:blipFill>
        <p:spPr>
          <a:xfrm>
            <a:off x="302010" y="6441578"/>
            <a:ext cx="729402" cy="846806"/>
          </a:xfrm>
          <a:prstGeom prst="rect">
            <a:avLst/>
          </a:prstGeom>
        </p:spPr>
      </p:pic>
      <p:sp>
        <p:nvSpPr>
          <p:cNvPr id="34" name="角丸四角形吹き出し 33"/>
          <p:cNvSpPr/>
          <p:nvPr/>
        </p:nvSpPr>
        <p:spPr>
          <a:xfrm>
            <a:off x="416033" y="5981939"/>
            <a:ext cx="1417636" cy="420322"/>
          </a:xfrm>
          <a:prstGeom prst="wedgeRoundRectCallout">
            <a:avLst>
              <a:gd name="adj1" fmla="val 12493"/>
              <a:gd name="adj2" fmla="val 78994"/>
              <a:gd name="adj3" fmla="val 16667"/>
            </a:avLst>
          </a:prstGeom>
          <a:solidFill>
            <a:schemeClr val="accent2">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テキスト ボックス 34"/>
          <p:cNvSpPr txBox="1"/>
          <p:nvPr/>
        </p:nvSpPr>
        <p:spPr>
          <a:xfrm>
            <a:off x="457980" y="5986762"/>
            <a:ext cx="1421703" cy="415498"/>
          </a:xfrm>
          <a:prstGeom prst="rect">
            <a:avLst/>
          </a:prstGeom>
          <a:noFill/>
        </p:spPr>
        <p:txBody>
          <a:bodyPr wrap="square" rtlCol="0">
            <a:spAutoFit/>
          </a:bodyPr>
          <a:lstStyle/>
          <a:p>
            <a:r>
              <a:rPr kumimoji="1" lang="ja-JP" altLang="en-US" sz="1050" dirty="0">
                <a:latin typeface="HG創英角ﾎﾟｯﾌﾟ体" panose="040B0A09000000000000" pitchFamily="49" charset="-128"/>
                <a:ea typeface="HG創英角ﾎﾟｯﾌﾟ体" panose="040B0A09000000000000" pitchFamily="49" charset="-128"/>
              </a:rPr>
              <a:t>気持ちの整理の仕方を身に付ける</a:t>
            </a:r>
          </a:p>
        </p:txBody>
      </p:sp>
      <p:pic>
        <p:nvPicPr>
          <p:cNvPr id="37" name="Picture 2" descr="相談しやすい人と相談すべき人、どちらに相談する？ | データ ...">
            <a:extLst>
              <a:ext uri="{FF2B5EF4-FFF2-40B4-BE49-F238E27FC236}">
                <a16:creationId xmlns:a16="http://schemas.microsoft.com/office/drawing/2014/main" id="{44575F0A-14B4-310B-E093-9FD7AA057061}"/>
              </a:ext>
            </a:extLst>
          </p:cNvPr>
          <p:cNvPicPr>
            <a:picLocks noChangeAspect="1" noChangeArrowheads="1"/>
          </p:cNvPicPr>
          <p:nvPr/>
        </p:nvPicPr>
        <p:blipFill>
          <a:blip r:embed="rId11" cstate="hqprint">
            <a:extLst>
              <a:ext uri="{28A0092B-C50C-407E-A947-70E740481C1C}">
                <a14:useLocalDpi xmlns:a14="http://schemas.microsoft.com/office/drawing/2010/main" val="0"/>
              </a:ext>
            </a:extLst>
          </a:blip>
          <a:srcRect/>
          <a:stretch>
            <a:fillRect/>
          </a:stretch>
        </p:blipFill>
        <p:spPr bwMode="auto">
          <a:xfrm>
            <a:off x="5770434" y="6474840"/>
            <a:ext cx="826812" cy="773796"/>
          </a:xfrm>
          <a:prstGeom prst="rect">
            <a:avLst/>
          </a:prstGeom>
          <a:noFill/>
          <a:extLst>
            <a:ext uri="{909E8E84-426E-40DD-AFC4-6F175D3DCCD1}">
              <a14:hiddenFill xmlns:a14="http://schemas.microsoft.com/office/drawing/2010/main">
                <a:solidFill>
                  <a:srgbClr val="FFFFFF"/>
                </a:solidFill>
              </a14:hiddenFill>
            </a:ext>
          </a:extLst>
        </p:spPr>
      </p:pic>
      <p:sp>
        <p:nvSpPr>
          <p:cNvPr id="38" name="角丸四角形吹き出し 11">
            <a:extLst>
              <a:ext uri="{FF2B5EF4-FFF2-40B4-BE49-F238E27FC236}">
                <a16:creationId xmlns:a16="http://schemas.microsoft.com/office/drawing/2014/main" id="{11E9F0CE-22D6-2D4E-3C46-582C3AC6874C}"/>
              </a:ext>
            </a:extLst>
          </p:cNvPr>
          <p:cNvSpPr/>
          <p:nvPr/>
        </p:nvSpPr>
        <p:spPr>
          <a:xfrm>
            <a:off x="5217896" y="5931854"/>
            <a:ext cx="1359534" cy="582999"/>
          </a:xfrm>
          <a:prstGeom prst="wedgeRoundRectCallout">
            <a:avLst>
              <a:gd name="adj1" fmla="val 19849"/>
              <a:gd name="adj2" fmla="val 64533"/>
              <a:gd name="adj3" fmla="val 16667"/>
            </a:avLst>
          </a:prstGeom>
          <a:solidFill>
            <a:schemeClr val="accent2">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9" name="テキスト ボックス 38">
            <a:extLst>
              <a:ext uri="{FF2B5EF4-FFF2-40B4-BE49-F238E27FC236}">
                <a16:creationId xmlns:a16="http://schemas.microsoft.com/office/drawing/2014/main" id="{CA0D2775-C468-CFAE-DB6F-84331E083DC4}"/>
              </a:ext>
            </a:extLst>
          </p:cNvPr>
          <p:cNvSpPr txBox="1"/>
          <p:nvPr/>
        </p:nvSpPr>
        <p:spPr>
          <a:xfrm>
            <a:off x="5217896" y="5937772"/>
            <a:ext cx="1488290" cy="577081"/>
          </a:xfrm>
          <a:prstGeom prst="rect">
            <a:avLst/>
          </a:prstGeom>
          <a:noFill/>
        </p:spPr>
        <p:txBody>
          <a:bodyPr wrap="square" rtlCol="0">
            <a:spAutoFit/>
          </a:bodyPr>
          <a:lstStyle/>
          <a:p>
            <a:r>
              <a:rPr kumimoji="1" lang="ja-JP" altLang="en-US" sz="1050" dirty="0">
                <a:latin typeface="HG創英角ﾎﾟｯﾌﾟ体" panose="040B0A09000000000000" pitchFamily="49" charset="-128"/>
                <a:ea typeface="HG創英角ﾎﾟｯﾌﾟ体" panose="040B0A09000000000000" pitchFamily="49" charset="-128"/>
              </a:rPr>
              <a:t>得意なこと、苦手なことなど、自分のことを理解する</a:t>
            </a:r>
          </a:p>
        </p:txBody>
      </p:sp>
      <p:sp>
        <p:nvSpPr>
          <p:cNvPr id="40" name="角丸四角形吹き出し 11">
            <a:extLst>
              <a:ext uri="{FF2B5EF4-FFF2-40B4-BE49-F238E27FC236}">
                <a16:creationId xmlns:a16="http://schemas.microsoft.com/office/drawing/2014/main" id="{AA8EAB0D-B8C5-0178-C931-C51A60AC68BB}"/>
              </a:ext>
            </a:extLst>
          </p:cNvPr>
          <p:cNvSpPr/>
          <p:nvPr/>
        </p:nvSpPr>
        <p:spPr>
          <a:xfrm>
            <a:off x="2948711" y="5931855"/>
            <a:ext cx="1417636" cy="407378"/>
          </a:xfrm>
          <a:prstGeom prst="wedgeRoundRectCallout">
            <a:avLst>
              <a:gd name="adj1" fmla="val 19481"/>
              <a:gd name="adj2" fmla="val 88272"/>
              <a:gd name="adj3" fmla="val 16667"/>
            </a:avLst>
          </a:prstGeom>
          <a:solidFill>
            <a:schemeClr val="accent2">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テキスト ボックス 40">
            <a:extLst>
              <a:ext uri="{FF2B5EF4-FFF2-40B4-BE49-F238E27FC236}">
                <a16:creationId xmlns:a16="http://schemas.microsoft.com/office/drawing/2014/main" id="{500E33BC-95BB-D6ED-BC9A-F859418844AC}"/>
              </a:ext>
            </a:extLst>
          </p:cNvPr>
          <p:cNvSpPr txBox="1"/>
          <p:nvPr/>
        </p:nvSpPr>
        <p:spPr>
          <a:xfrm>
            <a:off x="2981016" y="5902022"/>
            <a:ext cx="1421703" cy="415498"/>
          </a:xfrm>
          <a:prstGeom prst="rect">
            <a:avLst/>
          </a:prstGeom>
          <a:noFill/>
        </p:spPr>
        <p:txBody>
          <a:bodyPr wrap="square" rtlCol="0">
            <a:spAutoFit/>
          </a:bodyPr>
          <a:lstStyle/>
          <a:p>
            <a:r>
              <a:rPr kumimoji="1" lang="ja-JP" altLang="en-US" sz="1050" dirty="0">
                <a:latin typeface="HG創英角ﾎﾟｯﾌﾟ体" panose="040B0A09000000000000" pitchFamily="49" charset="-128"/>
                <a:ea typeface="HG創英角ﾎﾟｯﾌﾟ体" panose="040B0A09000000000000" pitchFamily="49" charset="-128"/>
              </a:rPr>
              <a:t>自分に合った学習方法を身に付ける</a:t>
            </a:r>
            <a:endParaRPr kumimoji="1" lang="en-US" altLang="ja-JP" sz="1050" dirty="0">
              <a:latin typeface="HG創英角ﾎﾟｯﾌﾟ体" panose="040B0A09000000000000" pitchFamily="49" charset="-128"/>
              <a:ea typeface="HG創英角ﾎﾟｯﾌﾟ体" panose="040B0A09000000000000" pitchFamily="49" charset="-128"/>
            </a:endParaRPr>
          </a:p>
        </p:txBody>
      </p:sp>
      <p:pic>
        <p:nvPicPr>
          <p:cNvPr id="43" name="Picture 6" descr="音読をしている子供のイラスト | かわいいフリー素材集 いらすとや">
            <a:extLst>
              <a:ext uri="{FF2B5EF4-FFF2-40B4-BE49-F238E27FC236}">
                <a16:creationId xmlns:a16="http://schemas.microsoft.com/office/drawing/2014/main" id="{2F0065E5-FA53-9908-D2FA-5B921B50B5D9}"/>
              </a:ext>
            </a:extLst>
          </p:cNvPr>
          <p:cNvPicPr>
            <a:picLocks noChangeAspect="1" noChangeArrowheads="1"/>
          </p:cNvPicPr>
          <p:nvPr/>
        </p:nvPicPr>
        <p:blipFill>
          <a:blip r:embed="rId12" cstate="hqprint">
            <a:extLst>
              <a:ext uri="{28A0092B-C50C-407E-A947-70E740481C1C}">
                <a14:useLocalDpi xmlns:a14="http://schemas.microsoft.com/office/drawing/2010/main" val="0"/>
              </a:ext>
            </a:extLst>
          </a:blip>
          <a:srcRect/>
          <a:stretch>
            <a:fillRect/>
          </a:stretch>
        </p:blipFill>
        <p:spPr bwMode="auto">
          <a:xfrm>
            <a:off x="4525083" y="5893861"/>
            <a:ext cx="720018" cy="801133"/>
          </a:xfrm>
          <a:prstGeom prst="rect">
            <a:avLst/>
          </a:prstGeom>
          <a:noFill/>
          <a:extLst>
            <a:ext uri="{909E8E84-426E-40DD-AFC4-6F175D3DCCD1}">
              <a14:hiddenFill xmlns:a14="http://schemas.microsoft.com/office/drawing/2010/main">
                <a:solidFill>
                  <a:srgbClr val="FFFFFF"/>
                </a:solidFill>
              </a14:hiddenFill>
            </a:ext>
          </a:extLst>
        </p:spPr>
      </p:pic>
      <p:sp>
        <p:nvSpPr>
          <p:cNvPr id="44" name="角丸四角形吹き出し 11">
            <a:extLst>
              <a:ext uri="{FF2B5EF4-FFF2-40B4-BE49-F238E27FC236}">
                <a16:creationId xmlns:a16="http://schemas.microsoft.com/office/drawing/2014/main" id="{3678F118-4C4D-A900-FDA1-2E914C6F5801}"/>
              </a:ext>
            </a:extLst>
          </p:cNvPr>
          <p:cNvSpPr/>
          <p:nvPr/>
        </p:nvSpPr>
        <p:spPr>
          <a:xfrm>
            <a:off x="4417696" y="6778466"/>
            <a:ext cx="1332809" cy="492787"/>
          </a:xfrm>
          <a:prstGeom prst="wedgeRoundRectCallout">
            <a:avLst>
              <a:gd name="adj1" fmla="val -16252"/>
              <a:gd name="adj2" fmla="val -70225"/>
              <a:gd name="adj3" fmla="val 16667"/>
            </a:avLst>
          </a:prstGeom>
          <a:solidFill>
            <a:schemeClr val="accent2">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5" name="テキスト ボックス 44">
            <a:extLst>
              <a:ext uri="{FF2B5EF4-FFF2-40B4-BE49-F238E27FC236}">
                <a16:creationId xmlns:a16="http://schemas.microsoft.com/office/drawing/2014/main" id="{1C5D30FF-4585-B291-2A6C-5CC65FAD8488}"/>
              </a:ext>
            </a:extLst>
          </p:cNvPr>
          <p:cNvSpPr txBox="1"/>
          <p:nvPr/>
        </p:nvSpPr>
        <p:spPr>
          <a:xfrm>
            <a:off x="4417696" y="6817110"/>
            <a:ext cx="1421703" cy="415498"/>
          </a:xfrm>
          <a:prstGeom prst="rect">
            <a:avLst/>
          </a:prstGeom>
          <a:noFill/>
        </p:spPr>
        <p:txBody>
          <a:bodyPr wrap="square" rtlCol="0">
            <a:spAutoFit/>
          </a:bodyPr>
          <a:lstStyle/>
          <a:p>
            <a:r>
              <a:rPr kumimoji="1" lang="ja-JP" altLang="en-US" sz="1050" dirty="0">
                <a:latin typeface="HG創英角ﾎﾟｯﾌﾟ体" panose="040B0A09000000000000" pitchFamily="49" charset="-128"/>
                <a:ea typeface="HG創英角ﾎﾟｯﾌﾟ体" panose="040B0A09000000000000" pitchFamily="49" charset="-128"/>
              </a:rPr>
              <a:t>苦手な言葉を話しやすくする練習をする</a:t>
            </a:r>
            <a:endParaRPr kumimoji="1" lang="en-US" altLang="ja-JP" sz="1050" dirty="0">
              <a:latin typeface="HG創英角ﾎﾟｯﾌﾟ体" panose="040B0A09000000000000" pitchFamily="49" charset="-128"/>
              <a:ea typeface="HG創英角ﾎﾟｯﾌﾟ体" panose="040B0A09000000000000" pitchFamily="49" charset="-128"/>
            </a:endParaRPr>
          </a:p>
        </p:txBody>
      </p:sp>
      <p:pic>
        <p:nvPicPr>
          <p:cNvPr id="46" name="Picture 8" descr="様々なSST（ソーシャルスキルトレーニング） – オレンジスクール ...">
            <a:extLst>
              <a:ext uri="{FF2B5EF4-FFF2-40B4-BE49-F238E27FC236}">
                <a16:creationId xmlns:a16="http://schemas.microsoft.com/office/drawing/2014/main" id="{DA981C87-A525-E529-6429-9124715FF132}"/>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020157" y="5846137"/>
            <a:ext cx="1133261" cy="993492"/>
          </a:xfrm>
          <a:prstGeom prst="rect">
            <a:avLst/>
          </a:prstGeom>
          <a:noFill/>
          <a:extLst>
            <a:ext uri="{909E8E84-426E-40DD-AFC4-6F175D3DCCD1}">
              <a14:hiddenFill xmlns:a14="http://schemas.microsoft.com/office/drawing/2010/main">
                <a:solidFill>
                  <a:srgbClr val="FFFFFF"/>
                </a:solidFill>
              </a14:hiddenFill>
            </a:ext>
          </a:extLst>
        </p:spPr>
      </p:pic>
      <p:sp>
        <p:nvSpPr>
          <p:cNvPr id="47" name="角丸四角形吹き出し 11">
            <a:extLst>
              <a:ext uri="{FF2B5EF4-FFF2-40B4-BE49-F238E27FC236}">
                <a16:creationId xmlns:a16="http://schemas.microsoft.com/office/drawing/2014/main" id="{E615F04C-7B49-CEB1-784A-B7C913642263}"/>
              </a:ext>
            </a:extLst>
          </p:cNvPr>
          <p:cNvSpPr/>
          <p:nvPr/>
        </p:nvSpPr>
        <p:spPr>
          <a:xfrm>
            <a:off x="1748409" y="6740316"/>
            <a:ext cx="1344114" cy="548068"/>
          </a:xfrm>
          <a:prstGeom prst="wedgeRoundRectCallout">
            <a:avLst>
              <a:gd name="adj1" fmla="val 5180"/>
              <a:gd name="adj2" fmla="val -69200"/>
              <a:gd name="adj3" fmla="val 16667"/>
            </a:avLst>
          </a:prstGeom>
          <a:solidFill>
            <a:schemeClr val="accent2">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8" name="テキスト ボックス 47">
            <a:extLst>
              <a:ext uri="{FF2B5EF4-FFF2-40B4-BE49-F238E27FC236}">
                <a16:creationId xmlns:a16="http://schemas.microsoft.com/office/drawing/2014/main" id="{717661A1-F1D6-0B1A-648B-50F0957455FE}"/>
              </a:ext>
            </a:extLst>
          </p:cNvPr>
          <p:cNvSpPr txBox="1"/>
          <p:nvPr/>
        </p:nvSpPr>
        <p:spPr>
          <a:xfrm>
            <a:off x="1706298" y="6740316"/>
            <a:ext cx="1386225" cy="577081"/>
          </a:xfrm>
          <a:prstGeom prst="rect">
            <a:avLst/>
          </a:prstGeom>
          <a:noFill/>
        </p:spPr>
        <p:txBody>
          <a:bodyPr wrap="square" rtlCol="0">
            <a:spAutoFit/>
          </a:bodyPr>
          <a:lstStyle/>
          <a:p>
            <a:r>
              <a:rPr kumimoji="1" lang="ja-JP" altLang="en-US" sz="1050" dirty="0">
                <a:latin typeface="HG創英角ﾎﾟｯﾌﾟ体" panose="040B0A09000000000000" pitchFamily="49" charset="-128"/>
                <a:ea typeface="HG創英角ﾎﾟｯﾌﾟ体" panose="040B0A09000000000000" pitchFamily="49" charset="-128"/>
              </a:rPr>
              <a:t>他者との関わり方や、状況に応じた言葉遣いを身に付ける</a:t>
            </a:r>
            <a:endParaRPr kumimoji="1" lang="en-US" altLang="ja-JP" sz="1050" dirty="0">
              <a:latin typeface="HG創英角ﾎﾟｯﾌﾟ体" panose="040B0A09000000000000" pitchFamily="49" charset="-128"/>
              <a:ea typeface="HG創英角ﾎﾟｯﾌﾟ体" panose="040B0A09000000000000" pitchFamily="49" charset="-128"/>
            </a:endParaRPr>
          </a:p>
        </p:txBody>
      </p:sp>
      <p:pic>
        <p:nvPicPr>
          <p:cNvPr id="49" name="図 48"/>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520506" y="7369019"/>
            <a:ext cx="533182" cy="533182"/>
          </a:xfrm>
          <a:prstGeom prst="rect">
            <a:avLst/>
          </a:prstGeom>
        </p:spPr>
      </p:pic>
      <p:sp>
        <p:nvSpPr>
          <p:cNvPr id="50" name="テキスト ボックス 49"/>
          <p:cNvSpPr txBox="1"/>
          <p:nvPr/>
        </p:nvSpPr>
        <p:spPr>
          <a:xfrm>
            <a:off x="1074850" y="7558706"/>
            <a:ext cx="2507505" cy="369332"/>
          </a:xfrm>
          <a:prstGeom prst="rect">
            <a:avLst/>
          </a:prstGeom>
          <a:noFill/>
        </p:spPr>
        <p:txBody>
          <a:bodyPr wrap="square" rtlCol="0">
            <a:spAutoFit/>
          </a:bodyPr>
          <a:lstStyle/>
          <a:p>
            <a:r>
              <a:rPr kumimoji="1" lang="ja-JP" altLang="en-US" sz="900" dirty="0" smtClean="0">
                <a:latin typeface="HG丸ｺﾞｼｯｸM-PRO" panose="020F0600000000000000" pitchFamily="50" charset="-128"/>
                <a:ea typeface="HG丸ｺﾞｼｯｸM-PRO" panose="020F0600000000000000" pitchFamily="50" charset="-128"/>
              </a:rPr>
              <a:t>文部科学省「初めて通級による指導を担当する教師のためのガイド」（令和２年）　　→</a:t>
            </a:r>
            <a:endParaRPr kumimoji="1" lang="ja-JP" altLang="en-US" sz="900" dirty="0">
              <a:latin typeface="HG丸ｺﾞｼｯｸM-PRO" panose="020F0600000000000000" pitchFamily="50" charset="-128"/>
              <a:ea typeface="HG丸ｺﾞｼｯｸM-PRO" panose="020F0600000000000000" pitchFamily="50" charset="-128"/>
            </a:endParaRPr>
          </a:p>
        </p:txBody>
      </p:sp>
      <p:pic>
        <p:nvPicPr>
          <p:cNvPr id="51" name="図 50"/>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05530" y="7364098"/>
            <a:ext cx="539705" cy="539705"/>
          </a:xfrm>
          <a:prstGeom prst="rect">
            <a:avLst/>
          </a:prstGeom>
        </p:spPr>
      </p:pic>
      <p:sp>
        <p:nvSpPr>
          <p:cNvPr id="52" name="テキスト ボックス 51"/>
          <p:cNvSpPr txBox="1"/>
          <p:nvPr/>
        </p:nvSpPr>
        <p:spPr>
          <a:xfrm>
            <a:off x="792021" y="7347309"/>
            <a:ext cx="2723742" cy="230832"/>
          </a:xfrm>
          <a:prstGeom prst="rect">
            <a:avLst/>
          </a:prstGeom>
          <a:noFill/>
        </p:spPr>
        <p:txBody>
          <a:bodyPr wrap="square" rtlCol="0">
            <a:spAutoFit/>
          </a:bodyPr>
          <a:lstStyle/>
          <a:p>
            <a:r>
              <a:rPr kumimoji="1" lang="ja-JP" altLang="en-US" sz="900" dirty="0" smtClean="0">
                <a:latin typeface="HG丸ｺﾞｼｯｸM-PRO" panose="020F0600000000000000" pitchFamily="50" charset="-128"/>
                <a:ea typeface="HG丸ｺﾞｼｯｸM-PRO" panose="020F0600000000000000" pitchFamily="50" charset="-128"/>
              </a:rPr>
              <a:t>←特別支援学校学習指導要領解説「自立活動編」</a:t>
            </a:r>
            <a:endParaRPr kumimoji="1" lang="ja-JP" altLang="en-US" sz="900" dirty="0">
              <a:latin typeface="HG丸ｺﾞｼｯｸM-PRO" panose="020F0600000000000000" pitchFamily="50" charset="-128"/>
              <a:ea typeface="HG丸ｺﾞｼｯｸM-PRO" panose="020F0600000000000000" pitchFamily="50" charset="-128"/>
            </a:endParaRPr>
          </a:p>
        </p:txBody>
      </p:sp>
      <p:pic>
        <p:nvPicPr>
          <p:cNvPr id="53" name="図 52"/>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059621" y="7365137"/>
            <a:ext cx="537625" cy="537625"/>
          </a:xfrm>
          <a:prstGeom prst="rect">
            <a:avLst/>
          </a:prstGeom>
        </p:spPr>
      </p:pic>
      <p:sp>
        <p:nvSpPr>
          <p:cNvPr id="54" name="テキスト ボックス 53"/>
          <p:cNvSpPr txBox="1"/>
          <p:nvPr/>
        </p:nvSpPr>
        <p:spPr>
          <a:xfrm>
            <a:off x="4104694" y="7398887"/>
            <a:ext cx="2145422" cy="507831"/>
          </a:xfrm>
          <a:prstGeom prst="rect">
            <a:avLst/>
          </a:prstGeom>
          <a:noFill/>
        </p:spPr>
        <p:txBody>
          <a:bodyPr wrap="square" rtlCol="0">
            <a:spAutoFit/>
          </a:bodyPr>
          <a:lstStyle/>
          <a:p>
            <a:r>
              <a:rPr kumimoji="1" lang="ja-JP" altLang="en-US" sz="900" dirty="0">
                <a:latin typeface="HG丸ｺﾞｼｯｸM-PRO" panose="020F0600000000000000" pitchFamily="50" charset="-128"/>
                <a:ea typeface="HG丸ｺﾞｼｯｸM-PRO" panose="020F0600000000000000" pitchFamily="50" charset="-128"/>
              </a:rPr>
              <a:t>文部科学省「障害に応じた</a:t>
            </a:r>
            <a:r>
              <a:rPr kumimoji="1" lang="ja-JP" altLang="en-US" sz="900" dirty="0" smtClean="0">
                <a:latin typeface="HG丸ｺﾞｼｯｸM-PRO" panose="020F0600000000000000" pitchFamily="50" charset="-128"/>
                <a:ea typeface="HG丸ｺﾞｼｯｸM-PRO" panose="020F0600000000000000" pitchFamily="50" charset="-128"/>
              </a:rPr>
              <a:t>通級</a:t>
            </a:r>
            <a:endParaRPr kumimoji="1" lang="en-US" altLang="ja-JP" sz="900" dirty="0" smtClean="0">
              <a:latin typeface="HG丸ｺﾞｼｯｸM-PRO" panose="020F0600000000000000" pitchFamily="50" charset="-128"/>
              <a:ea typeface="HG丸ｺﾞｼｯｸM-PRO" panose="020F0600000000000000" pitchFamily="50" charset="-128"/>
            </a:endParaRPr>
          </a:p>
          <a:p>
            <a:r>
              <a:rPr kumimoji="1" lang="ja-JP" altLang="en-US" sz="900" dirty="0" smtClean="0">
                <a:latin typeface="HG丸ｺﾞｼｯｸM-PRO" panose="020F0600000000000000" pitchFamily="50" charset="-128"/>
                <a:ea typeface="HG丸ｺﾞｼｯｸM-PRO" panose="020F0600000000000000" pitchFamily="50" charset="-128"/>
              </a:rPr>
              <a:t>に</a:t>
            </a:r>
            <a:r>
              <a:rPr kumimoji="1" lang="ja-JP" altLang="en-US" sz="900" dirty="0">
                <a:latin typeface="HG丸ｺﾞｼｯｸM-PRO" panose="020F0600000000000000" pitchFamily="50" charset="-128"/>
                <a:ea typeface="HG丸ｺﾞｼｯｸM-PRO" panose="020F0600000000000000" pitchFamily="50" charset="-128"/>
              </a:rPr>
              <a:t>よる指導の手引 解説と</a:t>
            </a:r>
            <a:r>
              <a:rPr kumimoji="1" lang="en-US" altLang="ja-JP" sz="900" dirty="0" smtClean="0">
                <a:latin typeface="HG丸ｺﾞｼｯｸM-PRO" panose="020F0600000000000000" pitchFamily="50" charset="-128"/>
                <a:ea typeface="HG丸ｺﾞｼｯｸM-PRO" panose="020F0600000000000000" pitchFamily="50" charset="-128"/>
              </a:rPr>
              <a:t>Q&amp;A</a:t>
            </a:r>
            <a:r>
              <a:rPr kumimoji="1" lang="ja-JP" altLang="en-US" sz="900" dirty="0" smtClean="0">
                <a:latin typeface="HG丸ｺﾞｼｯｸM-PRO" panose="020F0600000000000000" pitchFamily="50" charset="-128"/>
                <a:ea typeface="HG丸ｺﾞｼｯｸM-PRO" panose="020F0600000000000000" pitchFamily="50" charset="-128"/>
              </a:rPr>
              <a:t>　→</a:t>
            </a:r>
            <a:endParaRPr kumimoji="1" lang="en-US" altLang="ja-JP" sz="900" dirty="0" smtClean="0">
              <a:latin typeface="HG丸ｺﾞｼｯｸM-PRO" panose="020F0600000000000000" pitchFamily="50" charset="-128"/>
              <a:ea typeface="HG丸ｺﾞｼｯｸM-PRO" panose="020F0600000000000000" pitchFamily="50" charset="-128"/>
            </a:endParaRPr>
          </a:p>
          <a:p>
            <a:r>
              <a:rPr kumimoji="1" lang="ja-JP" altLang="en-US" sz="900" dirty="0" smtClean="0">
                <a:latin typeface="HG丸ｺﾞｼｯｸM-PRO" panose="020F0600000000000000" pitchFamily="50" charset="-128"/>
                <a:ea typeface="HG丸ｺﾞｼｯｸM-PRO" panose="020F0600000000000000" pitchFamily="50" charset="-128"/>
              </a:rPr>
              <a:t>（</a:t>
            </a:r>
            <a:r>
              <a:rPr kumimoji="1" lang="ja-JP" altLang="en-US" sz="900" dirty="0">
                <a:latin typeface="HG丸ｺﾞｼｯｸM-PRO" panose="020F0600000000000000" pitchFamily="50" charset="-128"/>
                <a:ea typeface="HG丸ｺﾞｼｯｸM-PRO" panose="020F0600000000000000" pitchFamily="50" charset="-128"/>
              </a:rPr>
              <a:t>改訂第</a:t>
            </a:r>
            <a:r>
              <a:rPr kumimoji="1" lang="en-US" altLang="ja-JP" sz="900" dirty="0">
                <a:latin typeface="HG丸ｺﾞｼｯｸM-PRO" panose="020F0600000000000000" pitchFamily="50" charset="-128"/>
                <a:ea typeface="HG丸ｺﾞｼｯｸM-PRO" panose="020F0600000000000000" pitchFamily="50" charset="-128"/>
              </a:rPr>
              <a:t>3</a:t>
            </a:r>
            <a:r>
              <a:rPr kumimoji="1" lang="ja-JP" altLang="en-US" sz="900" dirty="0">
                <a:latin typeface="HG丸ｺﾞｼｯｸM-PRO" panose="020F0600000000000000" pitchFamily="50" charset="-128"/>
                <a:ea typeface="HG丸ｺﾞｼｯｸM-PRO" panose="020F0600000000000000" pitchFamily="50" charset="-128"/>
              </a:rPr>
              <a:t>版）」</a:t>
            </a:r>
            <a:r>
              <a:rPr kumimoji="1" lang="ja-JP" altLang="en-US" sz="900" dirty="0" smtClean="0">
                <a:latin typeface="HG丸ｺﾞｼｯｸM-PRO" panose="020F0600000000000000" pitchFamily="50" charset="-128"/>
                <a:ea typeface="HG丸ｺﾞｼｯｸM-PRO" panose="020F0600000000000000" pitchFamily="50" charset="-128"/>
              </a:rPr>
              <a:t>（平成</a:t>
            </a:r>
            <a:r>
              <a:rPr kumimoji="1" lang="en-US" altLang="ja-JP" sz="900" dirty="0" smtClean="0">
                <a:latin typeface="HG丸ｺﾞｼｯｸM-PRO" panose="020F0600000000000000" pitchFamily="50" charset="-128"/>
                <a:ea typeface="HG丸ｺﾞｼｯｸM-PRO" panose="020F0600000000000000" pitchFamily="50" charset="-128"/>
              </a:rPr>
              <a:t>30</a:t>
            </a:r>
            <a:r>
              <a:rPr kumimoji="1" lang="ja-JP" altLang="en-US" sz="900" dirty="0" smtClean="0">
                <a:latin typeface="HG丸ｺﾞｼｯｸM-PRO" panose="020F0600000000000000" pitchFamily="50" charset="-128"/>
                <a:ea typeface="HG丸ｺﾞｼｯｸM-PRO" panose="020F0600000000000000" pitchFamily="50" charset="-128"/>
              </a:rPr>
              <a:t>年</a:t>
            </a:r>
            <a:r>
              <a:rPr kumimoji="1" lang="ja-JP" altLang="en-US" sz="900" dirty="0">
                <a:latin typeface="HG丸ｺﾞｼｯｸM-PRO" panose="020F0600000000000000" pitchFamily="50" charset="-128"/>
                <a:ea typeface="HG丸ｺﾞｼｯｸM-PRO" panose="020F0600000000000000" pitchFamily="50" charset="-128"/>
              </a:rPr>
              <a:t>）　</a:t>
            </a:r>
          </a:p>
        </p:txBody>
      </p:sp>
      <p:sp>
        <p:nvSpPr>
          <p:cNvPr id="61" name="四角形: 角を丸くする 7">
            <a:extLst>
              <a:ext uri="{FF2B5EF4-FFF2-40B4-BE49-F238E27FC236}">
                <a16:creationId xmlns:a16="http://schemas.microsoft.com/office/drawing/2014/main" id="{7E320F6E-B917-8CB5-5139-C776C158422E}"/>
              </a:ext>
            </a:extLst>
          </p:cNvPr>
          <p:cNvSpPr/>
          <p:nvPr/>
        </p:nvSpPr>
        <p:spPr>
          <a:xfrm>
            <a:off x="94911" y="8048224"/>
            <a:ext cx="6656438" cy="1764643"/>
          </a:xfrm>
          <a:prstGeom prst="roundRect">
            <a:avLst>
              <a:gd name="adj" fmla="val 11429"/>
            </a:avLst>
          </a:prstGeom>
          <a:solidFill>
            <a:srgbClr val="FFF1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endParaRPr kumimoji="1" lang="en-US" altLang="ja-JP" sz="1200" dirty="0" smtClean="0">
              <a:solidFill>
                <a:schemeClr val="tx1"/>
              </a:solidFill>
              <a:latin typeface="UD デジタル 教科書体 N-B" panose="02020700000000000000" pitchFamily="17" charset="-128"/>
              <a:ea typeface="UD デジタル 教科書体 N-B" panose="02020700000000000000" pitchFamily="17" charset="-128"/>
            </a:endParaRPr>
          </a:p>
          <a:p>
            <a:endParaRPr kumimoji="1" lang="en-US" altLang="ja-JP" sz="1200" dirty="0">
              <a:solidFill>
                <a:schemeClr val="tx1"/>
              </a:solidFill>
              <a:latin typeface="UD デジタル 教科書体 N-B" panose="02020700000000000000" pitchFamily="17" charset="-128"/>
              <a:ea typeface="UD デジタル 教科書体 N-B" panose="02020700000000000000" pitchFamily="17" charset="-128"/>
            </a:endParaRPr>
          </a:p>
          <a:p>
            <a:r>
              <a:rPr kumimoji="1" lang="ja-JP" altLang="en-US" sz="1200" dirty="0" smtClean="0">
                <a:solidFill>
                  <a:schemeClr val="tx1"/>
                </a:solidFill>
                <a:latin typeface="UD デジタル 教科書体 NP-R" panose="02020400000000000000" pitchFamily="18" charset="-128"/>
                <a:ea typeface="UD デジタル 教科書体 NP-R" panose="02020400000000000000" pitchFamily="18" charset="-128"/>
              </a:rPr>
              <a:t>　</a:t>
            </a:r>
            <a:endParaRPr kumimoji="1" lang="ja-JP" altLang="en-US" sz="1200" dirty="0">
              <a:solidFill>
                <a:schemeClr val="tx1"/>
              </a:solidFill>
              <a:latin typeface="UD デジタル 教科書体 NP-R" panose="02020400000000000000" pitchFamily="18" charset="-128"/>
              <a:ea typeface="UD デジタル 教科書体 NP-R" panose="02020400000000000000" pitchFamily="18" charset="-128"/>
            </a:endParaRPr>
          </a:p>
        </p:txBody>
      </p:sp>
      <p:sp>
        <p:nvSpPr>
          <p:cNvPr id="62" name="四角形: 角を丸くする 7">
            <a:extLst>
              <a:ext uri="{FF2B5EF4-FFF2-40B4-BE49-F238E27FC236}">
                <a16:creationId xmlns:a16="http://schemas.microsoft.com/office/drawing/2014/main" id="{7E320F6E-B917-8CB5-5139-C776C158422E}"/>
              </a:ext>
            </a:extLst>
          </p:cNvPr>
          <p:cNvSpPr/>
          <p:nvPr/>
        </p:nvSpPr>
        <p:spPr>
          <a:xfrm>
            <a:off x="94911" y="8041857"/>
            <a:ext cx="6656438" cy="396000"/>
          </a:xfrm>
          <a:prstGeom prst="roundRect">
            <a:avLst>
              <a:gd name="adj" fmla="val 47862"/>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400" dirty="0">
                <a:solidFill>
                  <a:schemeClr val="tx1"/>
                </a:solidFill>
                <a:latin typeface="ＤＦ特太ゴシック体" panose="020B0509000000000000" pitchFamily="49" charset="-128"/>
                <a:ea typeface="ＤＦ特太ゴシック体" panose="020B0509000000000000" pitchFamily="49" charset="-128"/>
              </a:rPr>
              <a:t>●　通級による指導</a:t>
            </a:r>
            <a:r>
              <a:rPr kumimoji="1" lang="ja-JP" altLang="en-US" sz="1400" dirty="0" smtClean="0">
                <a:solidFill>
                  <a:schemeClr val="tx1"/>
                </a:solidFill>
                <a:latin typeface="ＤＦ特太ゴシック体" panose="020B0509000000000000" pitchFamily="49" charset="-128"/>
                <a:ea typeface="ＤＦ特太ゴシック体" panose="020B0509000000000000" pitchFamily="49" charset="-128"/>
              </a:rPr>
              <a:t>の開始</a:t>
            </a:r>
            <a:endParaRPr kumimoji="1" lang="en-US" altLang="ja-JP" sz="1400" dirty="0">
              <a:solidFill>
                <a:schemeClr val="tx1"/>
              </a:solidFill>
              <a:latin typeface="ＤＦ特太ゴシック体" panose="020B0509000000000000" pitchFamily="49" charset="-128"/>
              <a:ea typeface="ＤＦ特太ゴシック体" panose="020B0509000000000000" pitchFamily="49" charset="-128"/>
            </a:endParaRPr>
          </a:p>
        </p:txBody>
      </p:sp>
      <p:sp>
        <p:nvSpPr>
          <p:cNvPr id="63" name="テキスト ボックス 62"/>
          <p:cNvSpPr txBox="1"/>
          <p:nvPr/>
        </p:nvSpPr>
        <p:spPr>
          <a:xfrm>
            <a:off x="165837" y="8484931"/>
            <a:ext cx="1213139" cy="415498"/>
          </a:xfrm>
          <a:prstGeom prst="rect">
            <a:avLst/>
          </a:prstGeom>
          <a:solidFill>
            <a:schemeClr val="bg1"/>
          </a:solidFill>
          <a:ln>
            <a:solidFill>
              <a:srgbClr val="002060"/>
            </a:solidFill>
          </a:ln>
        </p:spPr>
        <p:txBody>
          <a:bodyPr wrap="square" rtlCol="0">
            <a:spAutoFit/>
          </a:bodyPr>
          <a:lstStyle/>
          <a:p>
            <a:r>
              <a:rPr kumimoji="1" lang="ja-JP" altLang="en-US" sz="1050" b="1" dirty="0" smtClean="0">
                <a:latin typeface="BIZ UDゴシック" panose="020B0400000000000000" pitchFamily="49" charset="-128"/>
                <a:ea typeface="BIZ UDゴシック" panose="020B0400000000000000" pitchFamily="49" charset="-128"/>
              </a:rPr>
              <a:t>気になる子どもへの気付き</a:t>
            </a:r>
            <a:endParaRPr kumimoji="1" lang="ja-JP" altLang="en-US" sz="1050" b="1" dirty="0">
              <a:latin typeface="BIZ UDゴシック" panose="020B0400000000000000" pitchFamily="49" charset="-128"/>
              <a:ea typeface="BIZ UDゴシック" panose="020B0400000000000000" pitchFamily="49" charset="-128"/>
            </a:endParaRPr>
          </a:p>
        </p:txBody>
      </p:sp>
      <p:sp>
        <p:nvSpPr>
          <p:cNvPr id="67" name="テキスト ボックス 66"/>
          <p:cNvSpPr txBox="1"/>
          <p:nvPr/>
        </p:nvSpPr>
        <p:spPr>
          <a:xfrm>
            <a:off x="5453051" y="8484931"/>
            <a:ext cx="1213139" cy="415498"/>
          </a:xfrm>
          <a:prstGeom prst="rect">
            <a:avLst/>
          </a:prstGeom>
          <a:solidFill>
            <a:schemeClr val="bg1"/>
          </a:solidFill>
          <a:ln>
            <a:solidFill>
              <a:srgbClr val="002060"/>
            </a:solidFill>
          </a:ln>
        </p:spPr>
        <p:txBody>
          <a:bodyPr wrap="square" rtlCol="0">
            <a:spAutoFit/>
          </a:bodyPr>
          <a:lstStyle/>
          <a:p>
            <a:r>
              <a:rPr kumimoji="1" lang="ja-JP" altLang="en-US" sz="1050" b="1" dirty="0" smtClean="0">
                <a:latin typeface="BIZ UDゴシック" panose="020B0400000000000000" pitchFamily="49" charset="-128"/>
                <a:ea typeface="BIZ UDゴシック" panose="020B0400000000000000" pitchFamily="49" charset="-128"/>
              </a:rPr>
              <a:t>通級による指導</a:t>
            </a:r>
            <a:endParaRPr kumimoji="1" lang="en-US" altLang="ja-JP" sz="1050" b="1" dirty="0" smtClean="0">
              <a:latin typeface="BIZ UDゴシック" panose="020B0400000000000000" pitchFamily="49" charset="-128"/>
              <a:ea typeface="BIZ UDゴシック" panose="020B0400000000000000" pitchFamily="49" charset="-128"/>
            </a:endParaRPr>
          </a:p>
          <a:p>
            <a:r>
              <a:rPr kumimoji="1" lang="ja-JP" altLang="en-US" sz="1050" b="1" dirty="0" smtClean="0">
                <a:latin typeface="BIZ UDゴシック" panose="020B0400000000000000" pitchFamily="49" charset="-128"/>
                <a:ea typeface="BIZ UDゴシック" panose="020B0400000000000000" pitchFamily="49" charset="-128"/>
              </a:rPr>
              <a:t>開始</a:t>
            </a:r>
            <a:endParaRPr kumimoji="1" lang="ja-JP" altLang="en-US" sz="1050" b="1" dirty="0">
              <a:latin typeface="BIZ UDゴシック" panose="020B0400000000000000" pitchFamily="49" charset="-128"/>
              <a:ea typeface="BIZ UDゴシック" panose="020B0400000000000000" pitchFamily="49" charset="-128"/>
            </a:endParaRPr>
          </a:p>
        </p:txBody>
      </p:sp>
      <p:sp>
        <p:nvSpPr>
          <p:cNvPr id="71" name="右矢印 70"/>
          <p:cNvSpPr/>
          <p:nvPr/>
        </p:nvSpPr>
        <p:spPr>
          <a:xfrm>
            <a:off x="1378975" y="8442596"/>
            <a:ext cx="4074075" cy="41549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2" name="右矢印 71"/>
          <p:cNvSpPr/>
          <p:nvPr/>
        </p:nvSpPr>
        <p:spPr>
          <a:xfrm rot="16200000">
            <a:off x="1379323" y="8913961"/>
            <a:ext cx="674787" cy="384858"/>
          </a:xfrm>
          <a:prstGeom prst="rightArrow">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 name="テキスト ボックス 68"/>
          <p:cNvSpPr txBox="1"/>
          <p:nvPr/>
        </p:nvSpPr>
        <p:spPr>
          <a:xfrm>
            <a:off x="1182973" y="9030498"/>
            <a:ext cx="947584" cy="303029"/>
          </a:xfrm>
          <a:prstGeom prst="roundRect">
            <a:avLst>
              <a:gd name="adj" fmla="val 28722"/>
            </a:avLst>
          </a:prstGeom>
          <a:solidFill>
            <a:schemeClr val="bg1"/>
          </a:solidFill>
          <a:ln>
            <a:solidFill>
              <a:srgbClr val="002060"/>
            </a:solidFill>
          </a:ln>
        </p:spPr>
        <p:txBody>
          <a:bodyPr wrap="square" rtlCol="0">
            <a:spAutoFit/>
          </a:bodyPr>
          <a:lstStyle/>
          <a:p>
            <a:pPr algn="ctr"/>
            <a:r>
              <a:rPr kumimoji="1" lang="ja-JP" altLang="en-US" sz="1050" dirty="0" smtClean="0">
                <a:latin typeface="HG丸ｺﾞｼｯｸM-PRO" panose="020F0600000000000000" pitchFamily="50" charset="-128"/>
                <a:ea typeface="HG丸ｺﾞｼｯｸM-PRO" panose="020F0600000000000000" pitchFamily="50" charset="-128"/>
              </a:rPr>
              <a:t>実態把握</a:t>
            </a:r>
            <a:endParaRPr kumimoji="1" lang="ja-JP" altLang="en-US" sz="1050" dirty="0">
              <a:latin typeface="HG丸ｺﾞｼｯｸM-PRO" panose="020F0600000000000000" pitchFamily="50" charset="-128"/>
              <a:ea typeface="HG丸ｺﾞｼｯｸM-PRO" panose="020F0600000000000000" pitchFamily="50" charset="-128"/>
            </a:endParaRPr>
          </a:p>
        </p:txBody>
      </p:sp>
      <p:sp>
        <p:nvSpPr>
          <p:cNvPr id="70" name="テキスト ボックス 69"/>
          <p:cNvSpPr txBox="1"/>
          <p:nvPr/>
        </p:nvSpPr>
        <p:spPr>
          <a:xfrm>
            <a:off x="763612" y="9421682"/>
            <a:ext cx="1817198" cy="303029"/>
          </a:xfrm>
          <a:prstGeom prst="roundRect">
            <a:avLst>
              <a:gd name="adj" fmla="val 28722"/>
            </a:avLst>
          </a:prstGeom>
          <a:solidFill>
            <a:schemeClr val="bg1"/>
          </a:solidFill>
          <a:ln>
            <a:solidFill>
              <a:srgbClr val="002060"/>
            </a:solidFill>
          </a:ln>
        </p:spPr>
        <p:txBody>
          <a:bodyPr wrap="square" rtlCol="0">
            <a:spAutoFit/>
          </a:bodyPr>
          <a:lstStyle/>
          <a:p>
            <a:pPr algn="ctr"/>
            <a:r>
              <a:rPr kumimoji="1" lang="ja-JP" altLang="en-US" sz="1050" dirty="0" smtClean="0">
                <a:latin typeface="HG丸ｺﾞｼｯｸM-PRO" panose="020F0600000000000000" pitchFamily="50" charset="-128"/>
                <a:ea typeface="HG丸ｺﾞｼｯｸM-PRO" panose="020F0600000000000000" pitchFamily="50" charset="-128"/>
              </a:rPr>
              <a:t>在籍学級での指導の工夫</a:t>
            </a:r>
            <a:endParaRPr kumimoji="1" lang="ja-JP" altLang="en-US" sz="1050" dirty="0">
              <a:latin typeface="HG丸ｺﾞｼｯｸM-PRO" panose="020F0600000000000000" pitchFamily="50" charset="-128"/>
              <a:ea typeface="HG丸ｺﾞｼｯｸM-PRO" panose="020F0600000000000000" pitchFamily="50" charset="-128"/>
            </a:endParaRPr>
          </a:p>
        </p:txBody>
      </p:sp>
      <p:sp>
        <p:nvSpPr>
          <p:cNvPr id="73" name="右矢印 72"/>
          <p:cNvSpPr/>
          <p:nvPr/>
        </p:nvSpPr>
        <p:spPr>
          <a:xfrm rot="16200000">
            <a:off x="3163236" y="8914710"/>
            <a:ext cx="676285" cy="384858"/>
          </a:xfrm>
          <a:prstGeom prst="rightArrow">
            <a:avLst>
              <a:gd name="adj1" fmla="val 50000"/>
              <a:gd name="adj2" fmla="val 34600"/>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テキスト ボックス 63"/>
          <p:cNvSpPr txBox="1"/>
          <p:nvPr/>
        </p:nvSpPr>
        <p:spPr>
          <a:xfrm>
            <a:off x="2887899" y="8947343"/>
            <a:ext cx="1291874" cy="280928"/>
          </a:xfrm>
          <a:prstGeom prst="roundRect">
            <a:avLst/>
          </a:prstGeom>
          <a:solidFill>
            <a:schemeClr val="bg1"/>
          </a:solidFill>
          <a:ln>
            <a:solidFill>
              <a:srgbClr val="002060"/>
            </a:solidFill>
          </a:ln>
        </p:spPr>
        <p:txBody>
          <a:bodyPr wrap="square" rtlCol="0">
            <a:spAutoFit/>
          </a:bodyPr>
          <a:lstStyle/>
          <a:p>
            <a:r>
              <a:rPr kumimoji="1" lang="ja-JP" altLang="en-US" sz="1050" dirty="0" smtClean="0">
                <a:latin typeface="HG丸ｺﾞｼｯｸM-PRO" panose="020F0600000000000000" pitchFamily="50" charset="-128"/>
                <a:ea typeface="HG丸ｺﾞｼｯｸM-PRO" panose="020F0600000000000000" pitchFamily="50" charset="-128"/>
              </a:rPr>
              <a:t>校内委員会で判断</a:t>
            </a:r>
            <a:endParaRPr kumimoji="1" lang="ja-JP" altLang="en-US" sz="1050" dirty="0">
              <a:latin typeface="HG丸ｺﾞｼｯｸM-PRO" panose="020F0600000000000000" pitchFamily="50" charset="-128"/>
              <a:ea typeface="HG丸ｺﾞｼｯｸM-PRO" panose="020F0600000000000000" pitchFamily="50" charset="-128"/>
            </a:endParaRPr>
          </a:p>
        </p:txBody>
      </p:sp>
      <p:sp>
        <p:nvSpPr>
          <p:cNvPr id="65" name="テキスト ボックス 64"/>
          <p:cNvSpPr txBox="1"/>
          <p:nvPr/>
        </p:nvSpPr>
        <p:spPr>
          <a:xfrm>
            <a:off x="2661551" y="9291192"/>
            <a:ext cx="1704796" cy="459700"/>
          </a:xfrm>
          <a:prstGeom prst="roundRect">
            <a:avLst/>
          </a:prstGeom>
          <a:solidFill>
            <a:schemeClr val="bg1"/>
          </a:solidFill>
          <a:ln>
            <a:solidFill>
              <a:srgbClr val="002060"/>
            </a:solidFill>
          </a:ln>
        </p:spPr>
        <p:txBody>
          <a:bodyPr wrap="square" rtlCol="0">
            <a:spAutoFit/>
          </a:bodyPr>
          <a:lstStyle/>
          <a:p>
            <a:r>
              <a:rPr kumimoji="1" lang="ja-JP" altLang="en-US" sz="1050" dirty="0" smtClean="0">
                <a:latin typeface="HG丸ｺﾞｼｯｸM-PRO" panose="020F0600000000000000" pitchFamily="50" charset="-128"/>
                <a:ea typeface="HG丸ｺﾞｼｯｸM-PRO" panose="020F0600000000000000" pitchFamily="50" charset="-128"/>
              </a:rPr>
              <a:t>市町村教育委員会で判断</a:t>
            </a:r>
            <a:endParaRPr kumimoji="1" lang="en-US" altLang="ja-JP" sz="1050" dirty="0" smtClean="0">
              <a:latin typeface="HG丸ｺﾞｼｯｸM-PRO" panose="020F0600000000000000" pitchFamily="50" charset="-128"/>
              <a:ea typeface="HG丸ｺﾞｼｯｸM-PRO" panose="020F0600000000000000" pitchFamily="50" charset="-128"/>
            </a:endParaRPr>
          </a:p>
          <a:p>
            <a:r>
              <a:rPr kumimoji="1" lang="ja-JP" altLang="en-US" sz="1050" dirty="0" smtClean="0">
                <a:latin typeface="HG丸ｺﾞｼｯｸM-PRO" panose="020F0600000000000000" pitchFamily="50" charset="-128"/>
                <a:ea typeface="HG丸ｺﾞｼｯｸM-PRO" panose="020F0600000000000000" pitchFamily="50" charset="-128"/>
              </a:rPr>
              <a:t>（教育支援委員会）</a:t>
            </a:r>
            <a:endParaRPr kumimoji="1" lang="ja-JP" altLang="en-US" sz="1050" dirty="0">
              <a:latin typeface="HG丸ｺﾞｼｯｸM-PRO" panose="020F0600000000000000" pitchFamily="50" charset="-128"/>
              <a:ea typeface="HG丸ｺﾞｼｯｸM-PRO" panose="020F0600000000000000" pitchFamily="50" charset="-128"/>
            </a:endParaRPr>
          </a:p>
        </p:txBody>
      </p:sp>
      <p:sp>
        <p:nvSpPr>
          <p:cNvPr id="74" name="右矢印 73"/>
          <p:cNvSpPr/>
          <p:nvPr/>
        </p:nvSpPr>
        <p:spPr>
          <a:xfrm rot="16200000">
            <a:off x="4656311" y="8902910"/>
            <a:ext cx="652686" cy="384858"/>
          </a:xfrm>
          <a:prstGeom prst="rightArrow">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テキスト ボックス 65"/>
          <p:cNvSpPr txBox="1"/>
          <p:nvPr/>
        </p:nvSpPr>
        <p:spPr>
          <a:xfrm>
            <a:off x="4417696" y="9030498"/>
            <a:ext cx="1213139" cy="459700"/>
          </a:xfrm>
          <a:prstGeom prst="roundRect">
            <a:avLst/>
          </a:prstGeom>
          <a:solidFill>
            <a:schemeClr val="bg1"/>
          </a:solidFill>
          <a:ln>
            <a:solidFill>
              <a:srgbClr val="002060"/>
            </a:solidFill>
          </a:ln>
        </p:spPr>
        <p:txBody>
          <a:bodyPr wrap="square" rtlCol="0">
            <a:spAutoFit/>
          </a:bodyPr>
          <a:lstStyle/>
          <a:p>
            <a:r>
              <a:rPr kumimoji="1" lang="ja-JP" altLang="en-US" sz="1050" dirty="0" smtClean="0">
                <a:latin typeface="HG丸ｺﾞｼｯｸM-PRO" panose="020F0600000000000000" pitchFamily="50" charset="-128"/>
                <a:ea typeface="HG丸ｺﾞｼｯｸM-PRO" panose="020F0600000000000000" pitchFamily="50" charset="-128"/>
              </a:rPr>
              <a:t>本人・保護者への説明と同意</a:t>
            </a:r>
            <a:endParaRPr kumimoji="1" lang="ja-JP" altLang="en-US" sz="1050" dirty="0">
              <a:latin typeface="HG丸ｺﾞｼｯｸM-PRO" panose="020F0600000000000000" pitchFamily="50" charset="-128"/>
              <a:ea typeface="HG丸ｺﾞｼｯｸM-PRO" panose="020F0600000000000000" pitchFamily="50" charset="-128"/>
            </a:endParaRPr>
          </a:p>
        </p:txBody>
      </p:sp>
      <p:sp>
        <p:nvSpPr>
          <p:cNvPr id="75" name="四角形: 角を丸くする 7">
            <a:extLst>
              <a:ext uri="{FF2B5EF4-FFF2-40B4-BE49-F238E27FC236}">
                <a16:creationId xmlns:a16="http://schemas.microsoft.com/office/drawing/2014/main" id="{7E320F6E-B917-8CB5-5139-C776C158422E}"/>
              </a:ext>
            </a:extLst>
          </p:cNvPr>
          <p:cNvSpPr/>
          <p:nvPr/>
        </p:nvSpPr>
        <p:spPr>
          <a:xfrm>
            <a:off x="184582" y="3069523"/>
            <a:ext cx="2528275" cy="261301"/>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50" b="1" dirty="0" smtClean="0">
                <a:solidFill>
                  <a:schemeClr val="tx1"/>
                </a:solidFill>
                <a:latin typeface="UD デジタル 教科書体 NP-R" panose="02020400000000000000" pitchFamily="18" charset="-128"/>
                <a:ea typeface="UD デジタル 教科書体 NP-R" panose="02020400000000000000" pitchFamily="18" charset="-128"/>
              </a:rPr>
              <a:t>例えば、こんな子どもはいませんか？</a:t>
            </a:r>
            <a:endParaRPr kumimoji="1" lang="ja-JP" altLang="en-US" sz="1050" b="1" dirty="0">
              <a:solidFill>
                <a:schemeClr val="tx1"/>
              </a:solidFill>
              <a:latin typeface="UD デジタル 教科書体 NP-R" panose="02020400000000000000" pitchFamily="18" charset="-128"/>
              <a:ea typeface="UD デジタル 教科書体 NP-R" panose="02020400000000000000" pitchFamily="18" charset="-128"/>
            </a:endParaRPr>
          </a:p>
        </p:txBody>
      </p:sp>
      <p:sp>
        <p:nvSpPr>
          <p:cNvPr id="77" name="四角形: 角を丸くする 7">
            <a:extLst>
              <a:ext uri="{FF2B5EF4-FFF2-40B4-BE49-F238E27FC236}">
                <a16:creationId xmlns:a16="http://schemas.microsoft.com/office/drawing/2014/main" id="{7E320F6E-B917-8CB5-5139-C776C158422E}"/>
              </a:ext>
            </a:extLst>
          </p:cNvPr>
          <p:cNvSpPr/>
          <p:nvPr/>
        </p:nvSpPr>
        <p:spPr>
          <a:xfrm>
            <a:off x="230686" y="5747897"/>
            <a:ext cx="2528275" cy="261301"/>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50" b="1" dirty="0" smtClean="0">
                <a:solidFill>
                  <a:schemeClr val="tx1"/>
                </a:solidFill>
                <a:latin typeface="UD デジタル 教科書体 NP-R" panose="02020400000000000000" pitchFamily="18" charset="-128"/>
                <a:ea typeface="UD デジタル 教科書体 NP-R" panose="02020400000000000000" pitchFamily="18" charset="-128"/>
              </a:rPr>
              <a:t>例えば、このような指導をしています。</a:t>
            </a:r>
            <a:endParaRPr kumimoji="1" lang="ja-JP" altLang="en-US" sz="1050" b="1" dirty="0">
              <a:solidFill>
                <a:schemeClr val="tx1"/>
              </a:solidFill>
              <a:latin typeface="UD デジタル 教科書体 NP-R" panose="02020400000000000000" pitchFamily="18" charset="-128"/>
              <a:ea typeface="UD デジタル 教科書体 NP-R" panose="02020400000000000000" pitchFamily="18" charset="-128"/>
            </a:endParaRPr>
          </a:p>
        </p:txBody>
      </p:sp>
    </p:spTree>
    <p:extLst>
      <p:ext uri="{BB962C8B-B14F-4D97-AF65-F5344CB8AC3E}">
        <p14:creationId xmlns:p14="http://schemas.microsoft.com/office/powerpoint/2010/main" val="28859333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7">
            <a:extLst>
              <a:ext uri="{FF2B5EF4-FFF2-40B4-BE49-F238E27FC236}">
                <a16:creationId xmlns:a16="http://schemas.microsoft.com/office/drawing/2014/main" id="{7E320F6E-B917-8CB5-5139-C776C158422E}"/>
              </a:ext>
            </a:extLst>
          </p:cNvPr>
          <p:cNvSpPr/>
          <p:nvPr/>
        </p:nvSpPr>
        <p:spPr>
          <a:xfrm>
            <a:off x="105647" y="6465078"/>
            <a:ext cx="6656438" cy="3374881"/>
          </a:xfrm>
          <a:prstGeom prst="roundRect">
            <a:avLst>
              <a:gd name="adj" fmla="val 4515"/>
            </a:avLst>
          </a:prstGeom>
          <a:solidFill>
            <a:srgbClr val="FFF1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ja-JP" altLang="en-US" sz="1200" dirty="0">
                <a:solidFill>
                  <a:schemeClr val="tx1"/>
                </a:solidFill>
                <a:latin typeface="ＤＦ特太ゴシック体" panose="020B0509000000000000" pitchFamily="49" charset="-128"/>
                <a:ea typeface="ＤＦ特太ゴシック体" panose="020B0509000000000000" pitchFamily="49" charset="-128"/>
              </a:rPr>
              <a:t>●　通級による指導の対象</a:t>
            </a:r>
            <a:endParaRPr kumimoji="1" lang="en-US" altLang="ja-JP" sz="1200" dirty="0">
              <a:solidFill>
                <a:schemeClr val="tx1"/>
              </a:solidFill>
              <a:latin typeface="ＤＦ特太ゴシック体" panose="020B0509000000000000" pitchFamily="49" charset="-128"/>
              <a:ea typeface="ＤＦ特太ゴシック体" panose="020B0509000000000000" pitchFamily="49" charset="-128"/>
            </a:endParaRPr>
          </a:p>
          <a:p>
            <a:endParaRPr kumimoji="1" lang="en-US" altLang="ja-JP" sz="1200" dirty="0">
              <a:solidFill>
                <a:schemeClr val="tx1"/>
              </a:solidFill>
              <a:latin typeface="UD デジタル 教科書体 NP-R" panose="02020400000000000000" pitchFamily="18" charset="-128"/>
              <a:ea typeface="UD デジタル 教科書体 NP-R" panose="02020400000000000000" pitchFamily="18" charset="-128"/>
            </a:endParaRPr>
          </a:p>
          <a:p>
            <a:r>
              <a:rPr kumimoji="1" lang="ja-JP" altLang="en-US" sz="1400" dirty="0">
                <a:solidFill>
                  <a:schemeClr val="tx1"/>
                </a:solidFill>
                <a:latin typeface="UD デジタル 教科書体 NP-R" panose="02020400000000000000" pitchFamily="18" charset="-128"/>
                <a:ea typeface="UD デジタル 教科書体 NP-R" panose="02020400000000000000" pitchFamily="18" charset="-128"/>
              </a:rPr>
              <a:t>　</a:t>
            </a:r>
            <a:r>
              <a:rPr kumimoji="1" lang="ja-JP" altLang="en-US" sz="1400" dirty="0" smtClean="0">
                <a:solidFill>
                  <a:schemeClr val="tx1"/>
                </a:solidFill>
                <a:latin typeface="UD デジタル 教科書体 NP-R" panose="02020400000000000000" pitchFamily="18" charset="-128"/>
                <a:ea typeface="UD デジタル 教科書体 NP-R" panose="02020400000000000000" pitchFamily="18" charset="-128"/>
              </a:rPr>
              <a:t>通級による指導の効果を通常の学級や日常生活に波及さ</a:t>
            </a:r>
            <a:endParaRPr kumimoji="1" lang="en-US" altLang="ja-JP" sz="1400" dirty="0" smtClean="0">
              <a:solidFill>
                <a:schemeClr val="tx1"/>
              </a:solidFill>
              <a:latin typeface="UD デジタル 教科書体 NP-R" panose="02020400000000000000" pitchFamily="18" charset="-128"/>
              <a:ea typeface="UD デジタル 教科書体 NP-R" panose="02020400000000000000" pitchFamily="18" charset="-128"/>
            </a:endParaRPr>
          </a:p>
          <a:p>
            <a:r>
              <a:rPr kumimoji="1" lang="ja-JP" altLang="en-US" sz="1400" dirty="0" smtClean="0">
                <a:solidFill>
                  <a:schemeClr val="tx1"/>
                </a:solidFill>
                <a:latin typeface="UD デジタル 教科書体 NP-R" panose="02020400000000000000" pitchFamily="18" charset="-128"/>
                <a:ea typeface="UD デジタル 教科書体 NP-R" panose="02020400000000000000" pitchFamily="18" charset="-128"/>
              </a:rPr>
              <a:t>せるためには、通常の学級担任と通級による指導の担当教</a:t>
            </a:r>
            <a:endParaRPr kumimoji="1" lang="en-US" altLang="ja-JP" sz="1400" dirty="0" smtClean="0">
              <a:solidFill>
                <a:schemeClr val="tx1"/>
              </a:solidFill>
              <a:latin typeface="UD デジタル 教科書体 NP-R" panose="02020400000000000000" pitchFamily="18" charset="-128"/>
              <a:ea typeface="UD デジタル 教科書体 NP-R" panose="02020400000000000000" pitchFamily="18" charset="-128"/>
            </a:endParaRPr>
          </a:p>
          <a:p>
            <a:r>
              <a:rPr kumimoji="1" lang="ja-JP" altLang="en-US" sz="1400" dirty="0" smtClean="0">
                <a:solidFill>
                  <a:schemeClr val="tx1"/>
                </a:solidFill>
                <a:latin typeface="UD デジタル 教科書体 NP-R" panose="02020400000000000000" pitchFamily="18" charset="-128"/>
                <a:ea typeface="UD デジタル 教科書体 NP-R" panose="02020400000000000000" pitchFamily="18" charset="-128"/>
              </a:rPr>
              <a:t>師、家庭が随時、学習の進捗状況等について情報交換を行</a:t>
            </a:r>
            <a:endParaRPr kumimoji="1" lang="en-US" altLang="ja-JP" sz="1400" dirty="0" smtClean="0">
              <a:solidFill>
                <a:schemeClr val="tx1"/>
              </a:solidFill>
              <a:latin typeface="UD デジタル 教科書体 NP-R" panose="02020400000000000000" pitchFamily="18" charset="-128"/>
              <a:ea typeface="UD デジタル 教科書体 NP-R" panose="02020400000000000000" pitchFamily="18" charset="-128"/>
            </a:endParaRPr>
          </a:p>
          <a:p>
            <a:r>
              <a:rPr kumimoji="1" lang="ja-JP" altLang="en-US" sz="1400" dirty="0" smtClean="0">
                <a:solidFill>
                  <a:schemeClr val="tx1"/>
                </a:solidFill>
                <a:latin typeface="UD デジタル 教科書体 NP-R" panose="02020400000000000000" pitchFamily="18" charset="-128"/>
                <a:ea typeface="UD デジタル 教科書体 NP-R" panose="02020400000000000000" pitchFamily="18" charset="-128"/>
              </a:rPr>
              <a:t>うなど、連携することが重要です。そのために、「個別の</a:t>
            </a:r>
            <a:endParaRPr kumimoji="1" lang="en-US" altLang="ja-JP" sz="1400" dirty="0" smtClean="0">
              <a:solidFill>
                <a:schemeClr val="tx1"/>
              </a:solidFill>
              <a:latin typeface="UD デジタル 教科書体 NP-R" panose="02020400000000000000" pitchFamily="18" charset="-128"/>
              <a:ea typeface="UD デジタル 教科書体 NP-R" panose="02020400000000000000" pitchFamily="18" charset="-128"/>
            </a:endParaRPr>
          </a:p>
          <a:p>
            <a:r>
              <a:rPr kumimoji="1" lang="ja-JP" altLang="en-US" sz="1400" dirty="0" smtClean="0">
                <a:solidFill>
                  <a:schemeClr val="tx1"/>
                </a:solidFill>
                <a:latin typeface="UD デジタル 教科書体 NP-R" panose="02020400000000000000" pitchFamily="18" charset="-128"/>
                <a:ea typeface="UD デジタル 教科書体 NP-R" panose="02020400000000000000" pitchFamily="18" charset="-128"/>
              </a:rPr>
              <a:t>教育支援計画」と「個別の指導計画」を作成・活用します</a:t>
            </a:r>
            <a:r>
              <a:rPr kumimoji="1" lang="ja-JP" altLang="en-US" sz="1400" dirty="0" err="1" smtClean="0">
                <a:solidFill>
                  <a:schemeClr val="tx1"/>
                </a:solidFill>
                <a:latin typeface="UD デジタル 教科書体 NP-R" panose="02020400000000000000" pitchFamily="18" charset="-128"/>
                <a:ea typeface="UD デジタル 教科書体 NP-R" panose="02020400000000000000" pitchFamily="18" charset="-128"/>
              </a:rPr>
              <a:t>。。</a:t>
            </a:r>
            <a:endParaRPr kumimoji="1" lang="ja-JP" altLang="en-US" sz="1400" dirty="0">
              <a:solidFill>
                <a:schemeClr val="tx1"/>
              </a:solidFill>
              <a:latin typeface="UD デジタル 教科書体 NP-R" panose="02020400000000000000" pitchFamily="18" charset="-128"/>
              <a:ea typeface="UD デジタル 教科書体 NP-R" panose="02020400000000000000" pitchFamily="18" charset="-128"/>
            </a:endParaRPr>
          </a:p>
          <a:p>
            <a:endParaRPr kumimoji="1" lang="ja-JP" altLang="en-US" sz="1200" dirty="0">
              <a:solidFill>
                <a:schemeClr val="tx1"/>
              </a:solidFill>
              <a:latin typeface="UD デジタル 教科書体 NP-R" panose="02020400000000000000" pitchFamily="18" charset="-128"/>
              <a:ea typeface="UD デジタル 教科書体 NP-R" panose="02020400000000000000" pitchFamily="18" charset="-128"/>
            </a:endParaRPr>
          </a:p>
        </p:txBody>
      </p:sp>
      <p:sp>
        <p:nvSpPr>
          <p:cNvPr id="5" name="四角形: 角を丸くする 7">
            <a:extLst>
              <a:ext uri="{FF2B5EF4-FFF2-40B4-BE49-F238E27FC236}">
                <a16:creationId xmlns:a16="http://schemas.microsoft.com/office/drawing/2014/main" id="{7E320F6E-B917-8CB5-5139-C776C158422E}"/>
              </a:ext>
            </a:extLst>
          </p:cNvPr>
          <p:cNvSpPr/>
          <p:nvPr/>
        </p:nvSpPr>
        <p:spPr>
          <a:xfrm>
            <a:off x="105647" y="6460342"/>
            <a:ext cx="6656438" cy="412138"/>
          </a:xfrm>
          <a:prstGeom prst="roundRect">
            <a:avLst>
              <a:gd name="adj" fmla="val 43016"/>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400" dirty="0">
                <a:solidFill>
                  <a:schemeClr val="tx1"/>
                </a:solidFill>
                <a:latin typeface="ＤＦ特太ゴシック体" panose="020B0509000000000000" pitchFamily="49" charset="-128"/>
                <a:ea typeface="ＤＦ特太ゴシック体" panose="020B0509000000000000" pitchFamily="49" charset="-128"/>
              </a:rPr>
              <a:t>●　</a:t>
            </a:r>
            <a:r>
              <a:rPr kumimoji="1" lang="ja-JP" altLang="en-US" sz="1400" dirty="0" smtClean="0">
                <a:solidFill>
                  <a:schemeClr val="tx1"/>
                </a:solidFill>
                <a:latin typeface="ＤＦ特太ゴシック体" panose="020B0509000000000000" pitchFamily="49" charset="-128"/>
                <a:ea typeface="ＤＦ特太ゴシック体" panose="020B0509000000000000" pitchFamily="49" charset="-128"/>
              </a:rPr>
              <a:t>通級による指導の効果的な推進</a:t>
            </a:r>
            <a:endParaRPr kumimoji="1" lang="en-US" altLang="ja-JP" sz="1400" dirty="0">
              <a:solidFill>
                <a:schemeClr val="tx1"/>
              </a:solidFill>
              <a:latin typeface="ＤＦ特太ゴシック体" panose="020B0509000000000000" pitchFamily="49" charset="-128"/>
              <a:ea typeface="ＤＦ特太ゴシック体" panose="020B0509000000000000" pitchFamily="49" charset="-128"/>
            </a:endParaRPr>
          </a:p>
        </p:txBody>
      </p:sp>
      <p:sp>
        <p:nvSpPr>
          <p:cNvPr id="6" name="四角形: 角を丸くする 7">
            <a:extLst>
              <a:ext uri="{FF2B5EF4-FFF2-40B4-BE49-F238E27FC236}">
                <a16:creationId xmlns:a16="http://schemas.microsoft.com/office/drawing/2014/main" id="{7E320F6E-B917-8CB5-5139-C776C158422E}"/>
              </a:ext>
            </a:extLst>
          </p:cNvPr>
          <p:cNvSpPr/>
          <p:nvPr/>
        </p:nvSpPr>
        <p:spPr>
          <a:xfrm>
            <a:off x="100781" y="3343020"/>
            <a:ext cx="6656438" cy="3066476"/>
          </a:xfrm>
          <a:prstGeom prst="roundRect">
            <a:avLst>
              <a:gd name="adj" fmla="val 5945"/>
            </a:avLst>
          </a:prstGeom>
          <a:solidFill>
            <a:srgbClr val="FFF1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ja-JP" altLang="en-US" sz="1200" dirty="0">
                <a:solidFill>
                  <a:schemeClr val="tx1"/>
                </a:solidFill>
                <a:latin typeface="ＤＦ特太ゴシック体" panose="020B0509000000000000" pitchFamily="49" charset="-128"/>
                <a:ea typeface="ＤＦ特太ゴシック体" panose="020B0509000000000000" pitchFamily="49" charset="-128"/>
              </a:rPr>
              <a:t>●　通級による指導の対象</a:t>
            </a:r>
            <a:endParaRPr kumimoji="1" lang="en-US" altLang="ja-JP" sz="1200" dirty="0">
              <a:solidFill>
                <a:schemeClr val="tx1"/>
              </a:solidFill>
              <a:latin typeface="ＤＦ特太ゴシック体" panose="020B0509000000000000" pitchFamily="49" charset="-128"/>
              <a:ea typeface="ＤＦ特太ゴシック体" panose="020B0509000000000000" pitchFamily="49" charset="-128"/>
            </a:endParaRPr>
          </a:p>
          <a:p>
            <a:endParaRPr kumimoji="1" lang="en-US" altLang="ja-JP" sz="1200" dirty="0">
              <a:solidFill>
                <a:schemeClr val="tx1"/>
              </a:solidFill>
              <a:latin typeface="UD デジタル 教科書体 NP-R" panose="02020400000000000000" pitchFamily="18" charset="-128"/>
              <a:ea typeface="UD デジタル 教科書体 NP-R" panose="02020400000000000000" pitchFamily="18" charset="-128"/>
            </a:endParaRPr>
          </a:p>
          <a:p>
            <a:pPr algn="just"/>
            <a:r>
              <a:rPr kumimoji="1" lang="ja-JP" altLang="en-US" sz="1400" dirty="0">
                <a:solidFill>
                  <a:schemeClr val="tx1"/>
                </a:solidFill>
                <a:latin typeface="UD デジタル 教科書体 NP-R" panose="02020400000000000000" pitchFamily="18" charset="-128"/>
                <a:ea typeface="UD デジタル 教科書体 NP-R" panose="02020400000000000000" pitchFamily="18" charset="-128"/>
              </a:rPr>
              <a:t>　年間</a:t>
            </a:r>
            <a:r>
              <a:rPr kumimoji="1" lang="en-US" altLang="ja-JP" sz="1400" dirty="0">
                <a:solidFill>
                  <a:schemeClr val="tx1"/>
                </a:solidFill>
                <a:latin typeface="UD デジタル 教科書体 NP-R" panose="02020400000000000000" pitchFamily="18" charset="-128"/>
                <a:ea typeface="UD デジタル 教科書体 NP-R" panose="02020400000000000000" pitchFamily="18" charset="-128"/>
              </a:rPr>
              <a:t>35</a:t>
            </a:r>
            <a:r>
              <a:rPr kumimoji="1" lang="ja-JP" altLang="en-US" sz="1400" dirty="0">
                <a:solidFill>
                  <a:schemeClr val="tx1"/>
                </a:solidFill>
                <a:latin typeface="UD デジタル 教科書体 NP-R" panose="02020400000000000000" pitchFamily="18" charset="-128"/>
                <a:ea typeface="UD デジタル 教科書体 NP-R" panose="02020400000000000000" pitchFamily="18" charset="-128"/>
              </a:rPr>
              <a:t>単位時間から</a:t>
            </a:r>
            <a:r>
              <a:rPr kumimoji="1" lang="en-US" altLang="ja-JP" sz="1400" dirty="0">
                <a:solidFill>
                  <a:schemeClr val="tx1"/>
                </a:solidFill>
                <a:latin typeface="UD デジタル 教科書体 NP-R" panose="02020400000000000000" pitchFamily="18" charset="-128"/>
                <a:ea typeface="UD デジタル 教科書体 NP-R" panose="02020400000000000000" pitchFamily="18" charset="-128"/>
              </a:rPr>
              <a:t>280</a:t>
            </a:r>
            <a:r>
              <a:rPr kumimoji="1" lang="ja-JP" altLang="en-US" sz="1400" dirty="0">
                <a:solidFill>
                  <a:schemeClr val="tx1"/>
                </a:solidFill>
                <a:latin typeface="UD デジタル 教科書体 NP-R" panose="02020400000000000000" pitchFamily="18" charset="-128"/>
                <a:ea typeface="UD デジタル 教科書体 NP-R" panose="02020400000000000000" pitchFamily="18" charset="-128"/>
              </a:rPr>
              <a:t>単位時間（週１単位時間から８単位時間）の範囲で行います。ただし、</a:t>
            </a:r>
            <a:r>
              <a:rPr kumimoji="1" lang="ja-JP" altLang="en-US" sz="1400" dirty="0" smtClean="0">
                <a:solidFill>
                  <a:schemeClr val="tx1"/>
                </a:solidFill>
                <a:latin typeface="UD デジタル 教科書体 NP-R" panose="02020400000000000000" pitchFamily="18" charset="-128"/>
                <a:ea typeface="UD デジタル 教科書体 NP-R" panose="02020400000000000000" pitchFamily="18" charset="-128"/>
              </a:rPr>
              <a:t>ＬＤ及びＡＤＨＤの</a:t>
            </a:r>
            <a:r>
              <a:rPr kumimoji="1" lang="ja-JP" altLang="en-US" sz="1400" dirty="0">
                <a:solidFill>
                  <a:schemeClr val="tx1"/>
                </a:solidFill>
                <a:latin typeface="UD デジタル 教科書体 NP-R" panose="02020400000000000000" pitchFamily="18" charset="-128"/>
                <a:ea typeface="UD デジタル 教科書体 NP-R" panose="02020400000000000000" pitchFamily="18" charset="-128"/>
              </a:rPr>
              <a:t>ある児童生徒については、年間</a:t>
            </a:r>
            <a:r>
              <a:rPr kumimoji="1" lang="en-US" altLang="ja-JP" sz="1400" dirty="0">
                <a:solidFill>
                  <a:schemeClr val="tx1"/>
                </a:solidFill>
                <a:latin typeface="UD デジタル 教科書体 NP-R" panose="02020400000000000000" pitchFamily="18" charset="-128"/>
                <a:ea typeface="UD デジタル 教科書体 NP-R" panose="02020400000000000000" pitchFamily="18" charset="-128"/>
              </a:rPr>
              <a:t>10</a:t>
            </a:r>
            <a:r>
              <a:rPr kumimoji="1" lang="ja-JP" altLang="en-US" sz="1400" dirty="0">
                <a:solidFill>
                  <a:schemeClr val="tx1"/>
                </a:solidFill>
                <a:latin typeface="UD デジタル 教科書体 NP-R" panose="02020400000000000000" pitchFamily="18" charset="-128"/>
                <a:ea typeface="UD デジタル 教科書体 NP-R" panose="02020400000000000000" pitchFamily="18" charset="-128"/>
              </a:rPr>
              <a:t>単位時間（月１単位時間程度）が下限となっています。</a:t>
            </a:r>
            <a:endParaRPr kumimoji="1" lang="en-US" altLang="ja-JP" sz="1400" dirty="0">
              <a:solidFill>
                <a:schemeClr val="tx1"/>
              </a:solidFill>
              <a:latin typeface="UD デジタル 教科書体 NP-R" panose="02020400000000000000" pitchFamily="18" charset="-128"/>
              <a:ea typeface="UD デジタル 教科書体 NP-R" panose="02020400000000000000" pitchFamily="18" charset="-128"/>
            </a:endParaRPr>
          </a:p>
          <a:p>
            <a:pPr algn="just"/>
            <a:r>
              <a:rPr kumimoji="1" lang="ja-JP" altLang="en-US" sz="1400" dirty="0">
                <a:solidFill>
                  <a:schemeClr val="tx1"/>
                </a:solidFill>
                <a:latin typeface="UD デジタル 教科書体 NP-R" panose="02020400000000000000" pitchFamily="18" charset="-128"/>
                <a:ea typeface="UD デジタル 教科書体 NP-R" panose="02020400000000000000" pitchFamily="18" charset="-128"/>
              </a:rPr>
              <a:t>　通級による指導に係る特別の教育課程を編成するに当たっては、児童生徒の</a:t>
            </a:r>
            <a:r>
              <a:rPr kumimoji="1" lang="ja-JP" altLang="en-US" sz="1400" dirty="0" err="1">
                <a:solidFill>
                  <a:schemeClr val="tx1"/>
                </a:solidFill>
                <a:latin typeface="UD デジタル 教科書体 NP-R" panose="02020400000000000000" pitchFamily="18" charset="-128"/>
                <a:ea typeface="UD デジタル 教科書体 NP-R" panose="02020400000000000000" pitchFamily="18" charset="-128"/>
              </a:rPr>
              <a:t>障がいに</a:t>
            </a:r>
            <a:r>
              <a:rPr kumimoji="1" lang="ja-JP" altLang="en-US" sz="1400" dirty="0">
                <a:solidFill>
                  <a:schemeClr val="tx1"/>
                </a:solidFill>
                <a:latin typeface="UD デジタル 教科書体 NP-R" panose="02020400000000000000" pitchFamily="18" charset="-128"/>
                <a:ea typeface="UD デジタル 教科書体 NP-R" panose="02020400000000000000" pitchFamily="18" charset="-128"/>
              </a:rPr>
              <a:t>応じた指導（自立活動）を、教育課程に加え、又はその一部に替えることができます。</a:t>
            </a:r>
          </a:p>
        </p:txBody>
      </p:sp>
      <p:sp>
        <p:nvSpPr>
          <p:cNvPr id="7" name="四角形: 角を丸くする 7">
            <a:extLst>
              <a:ext uri="{FF2B5EF4-FFF2-40B4-BE49-F238E27FC236}">
                <a16:creationId xmlns:a16="http://schemas.microsoft.com/office/drawing/2014/main" id="{7E320F6E-B917-8CB5-5139-C776C158422E}"/>
              </a:ext>
            </a:extLst>
          </p:cNvPr>
          <p:cNvSpPr/>
          <p:nvPr/>
        </p:nvSpPr>
        <p:spPr>
          <a:xfrm>
            <a:off x="100781" y="3338280"/>
            <a:ext cx="6656438" cy="412138"/>
          </a:xfrm>
          <a:prstGeom prst="roundRect">
            <a:avLst>
              <a:gd name="adj" fmla="val 50000"/>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400" dirty="0">
                <a:solidFill>
                  <a:schemeClr val="tx1"/>
                </a:solidFill>
                <a:latin typeface="ＤＦ特太ゴシック体" panose="020B0509000000000000" pitchFamily="49" charset="-128"/>
                <a:ea typeface="ＤＦ特太ゴシック体" panose="020B0509000000000000" pitchFamily="49" charset="-128"/>
              </a:rPr>
              <a:t>●　</a:t>
            </a:r>
            <a:r>
              <a:rPr kumimoji="1" lang="ja-JP" altLang="en-US" sz="1400" dirty="0" smtClean="0">
                <a:solidFill>
                  <a:schemeClr val="tx1"/>
                </a:solidFill>
                <a:latin typeface="ＤＦ特太ゴシック体" panose="020B0509000000000000" pitchFamily="49" charset="-128"/>
                <a:ea typeface="ＤＦ特太ゴシック体" panose="020B0509000000000000" pitchFamily="49" charset="-128"/>
              </a:rPr>
              <a:t>通級による指導の時数</a:t>
            </a:r>
            <a:endParaRPr kumimoji="1" lang="en-US" altLang="ja-JP" sz="1400" dirty="0">
              <a:solidFill>
                <a:schemeClr val="tx1"/>
              </a:solidFill>
              <a:latin typeface="ＤＦ特太ゴシック体" panose="020B0509000000000000" pitchFamily="49" charset="-128"/>
              <a:ea typeface="ＤＦ特太ゴシック体" panose="020B0509000000000000" pitchFamily="49" charset="-128"/>
            </a:endParaRPr>
          </a:p>
        </p:txBody>
      </p:sp>
      <p:sp>
        <p:nvSpPr>
          <p:cNvPr id="8" name="四角形: 角を丸くする 7">
            <a:extLst>
              <a:ext uri="{FF2B5EF4-FFF2-40B4-BE49-F238E27FC236}">
                <a16:creationId xmlns:a16="http://schemas.microsoft.com/office/drawing/2014/main" id="{7E320F6E-B917-8CB5-5139-C776C158422E}"/>
              </a:ext>
            </a:extLst>
          </p:cNvPr>
          <p:cNvSpPr/>
          <p:nvPr/>
        </p:nvSpPr>
        <p:spPr>
          <a:xfrm>
            <a:off x="100781" y="85047"/>
            <a:ext cx="6656438" cy="3204000"/>
          </a:xfrm>
          <a:prstGeom prst="roundRect">
            <a:avLst>
              <a:gd name="adj" fmla="val 8152"/>
            </a:avLst>
          </a:prstGeom>
          <a:solidFill>
            <a:srgbClr val="FFF1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ja-JP" altLang="en-US" sz="1200" dirty="0">
                <a:solidFill>
                  <a:schemeClr val="tx1"/>
                </a:solidFill>
                <a:latin typeface="ＤＦ特太ゴシック体" panose="020B0509000000000000" pitchFamily="49" charset="-128"/>
                <a:ea typeface="ＤＦ特太ゴシック体" panose="020B0509000000000000" pitchFamily="49" charset="-128"/>
              </a:rPr>
              <a:t>●　通級による指導の対象</a:t>
            </a:r>
            <a:endParaRPr kumimoji="1" lang="en-US" altLang="ja-JP" sz="1200" dirty="0">
              <a:solidFill>
                <a:schemeClr val="tx1"/>
              </a:solidFill>
              <a:latin typeface="ＤＦ特太ゴシック体" panose="020B0509000000000000" pitchFamily="49" charset="-128"/>
              <a:ea typeface="ＤＦ特太ゴシック体" panose="020B0509000000000000" pitchFamily="49" charset="-128"/>
            </a:endParaRPr>
          </a:p>
          <a:p>
            <a:endParaRPr kumimoji="1" lang="en-US" altLang="ja-JP" sz="1200" dirty="0">
              <a:solidFill>
                <a:schemeClr val="tx1"/>
              </a:solidFill>
              <a:latin typeface="UD デジタル 教科書体 NP-R" panose="02020400000000000000" pitchFamily="18" charset="-128"/>
              <a:ea typeface="UD デジタル 教科書体 NP-R" panose="02020400000000000000" pitchFamily="18" charset="-128"/>
            </a:endParaRPr>
          </a:p>
          <a:p>
            <a:r>
              <a:rPr kumimoji="1" lang="ja-JP" altLang="en-US" sz="1400" dirty="0" smtClean="0">
                <a:solidFill>
                  <a:schemeClr val="tx1"/>
                </a:solidFill>
                <a:latin typeface="UD デジタル 教科書体 NP-R" panose="02020400000000000000" pitchFamily="18" charset="-128"/>
                <a:ea typeface="UD デジタル 教科書体 NP-R" panose="02020400000000000000" pitchFamily="18" charset="-128"/>
              </a:rPr>
              <a:t>・　自校通級：児童生徒が在籍する学校において指導を受ける。</a:t>
            </a:r>
            <a:endParaRPr kumimoji="1" lang="en-US" altLang="ja-JP" sz="1400" dirty="0" smtClean="0">
              <a:solidFill>
                <a:schemeClr val="tx1"/>
              </a:solidFill>
              <a:latin typeface="UD デジタル 教科書体 NP-R" panose="02020400000000000000" pitchFamily="18" charset="-128"/>
              <a:ea typeface="UD デジタル 教科書体 NP-R" panose="02020400000000000000" pitchFamily="18" charset="-128"/>
            </a:endParaRPr>
          </a:p>
          <a:p>
            <a:r>
              <a:rPr kumimoji="1" lang="ja-JP" altLang="en-US" sz="1400" dirty="0" smtClean="0">
                <a:solidFill>
                  <a:schemeClr val="tx1"/>
                </a:solidFill>
                <a:latin typeface="UD デジタル 教科書体 NP-R" panose="02020400000000000000" pitchFamily="18" charset="-128"/>
                <a:ea typeface="UD デジタル 教科書体 NP-R" panose="02020400000000000000" pitchFamily="18" charset="-128"/>
              </a:rPr>
              <a:t>・　他校通級：</a:t>
            </a:r>
            <a:r>
              <a:rPr kumimoji="1" lang="ja-JP" altLang="en-US" sz="1400" dirty="0">
                <a:solidFill>
                  <a:schemeClr val="tx1"/>
                </a:solidFill>
                <a:latin typeface="UD デジタル 教科書体 NP-R" panose="02020400000000000000" pitchFamily="18" charset="-128"/>
                <a:ea typeface="UD デジタル 教科書体 NP-R" panose="02020400000000000000" pitchFamily="18" charset="-128"/>
              </a:rPr>
              <a:t>児童生徒が</a:t>
            </a:r>
            <a:r>
              <a:rPr kumimoji="1" lang="ja-JP" altLang="en-US" sz="1400" dirty="0" smtClean="0">
                <a:solidFill>
                  <a:schemeClr val="tx1"/>
                </a:solidFill>
                <a:latin typeface="UD デジタル 教科書体 NP-R" panose="02020400000000000000" pitchFamily="18" charset="-128"/>
                <a:ea typeface="UD デジタル 教科書体 NP-R" panose="02020400000000000000" pitchFamily="18" charset="-128"/>
              </a:rPr>
              <a:t>他の学校に通級し、指導を受ける。</a:t>
            </a:r>
            <a:endParaRPr kumimoji="1" lang="en-US" altLang="ja-JP" sz="1400" dirty="0" smtClean="0">
              <a:solidFill>
                <a:schemeClr val="tx1"/>
              </a:solidFill>
              <a:latin typeface="UD デジタル 教科書体 NP-R" panose="02020400000000000000" pitchFamily="18" charset="-128"/>
              <a:ea typeface="UD デジタル 教科書体 NP-R" panose="02020400000000000000" pitchFamily="18" charset="-128"/>
            </a:endParaRPr>
          </a:p>
          <a:p>
            <a:r>
              <a:rPr kumimoji="1" lang="ja-JP" altLang="en-US" sz="1400" dirty="0" smtClean="0">
                <a:solidFill>
                  <a:schemeClr val="tx1"/>
                </a:solidFill>
                <a:latin typeface="UD デジタル 教科書体 NP-R" panose="02020400000000000000" pitchFamily="18" charset="-128"/>
                <a:ea typeface="UD デジタル 教科書体 NP-R" panose="02020400000000000000" pitchFamily="18" charset="-128"/>
              </a:rPr>
              <a:t>・　巡回指導：通級による指導の担当教師が該当する児童生徒のいる学校に　　</a:t>
            </a:r>
            <a:endParaRPr kumimoji="1" lang="en-US" altLang="ja-JP" sz="1400" dirty="0" smtClean="0">
              <a:solidFill>
                <a:schemeClr val="tx1"/>
              </a:solidFill>
              <a:latin typeface="UD デジタル 教科書体 NP-R" panose="02020400000000000000" pitchFamily="18" charset="-128"/>
              <a:ea typeface="UD デジタル 教科書体 NP-R" panose="02020400000000000000" pitchFamily="18" charset="-128"/>
            </a:endParaRPr>
          </a:p>
          <a:p>
            <a:r>
              <a:rPr kumimoji="1" lang="ja-JP" altLang="en-US" sz="1400" dirty="0" smtClean="0">
                <a:solidFill>
                  <a:schemeClr val="tx1"/>
                </a:solidFill>
                <a:latin typeface="UD デジタル 教科書体 NP-R" panose="02020400000000000000" pitchFamily="18" charset="-128"/>
                <a:ea typeface="UD デジタル 教科書体 NP-R" panose="02020400000000000000" pitchFamily="18" charset="-128"/>
              </a:rPr>
              <a:t>　　　　　　　赴き、又は複数の学校を巡回して指導を行う。</a:t>
            </a:r>
            <a:endParaRPr kumimoji="1" lang="ja-JP" altLang="en-US" sz="1400" dirty="0">
              <a:solidFill>
                <a:schemeClr val="tx1"/>
              </a:solidFill>
              <a:latin typeface="UD デジタル 教科書体 NP-R" panose="02020400000000000000" pitchFamily="18" charset="-128"/>
              <a:ea typeface="UD デジタル 教科書体 NP-R" panose="02020400000000000000" pitchFamily="18" charset="-128"/>
            </a:endParaRPr>
          </a:p>
          <a:p>
            <a:endParaRPr kumimoji="1" lang="ja-JP" altLang="en-US" sz="1200" dirty="0">
              <a:solidFill>
                <a:schemeClr val="tx1"/>
              </a:solidFill>
              <a:latin typeface="UD デジタル 教科書体 NP-R" panose="02020400000000000000" pitchFamily="18" charset="-128"/>
              <a:ea typeface="UD デジタル 教科書体 NP-R" panose="02020400000000000000" pitchFamily="18" charset="-128"/>
            </a:endParaRPr>
          </a:p>
        </p:txBody>
      </p:sp>
      <p:sp>
        <p:nvSpPr>
          <p:cNvPr id="9" name="四角形: 角を丸くする 7">
            <a:extLst>
              <a:ext uri="{FF2B5EF4-FFF2-40B4-BE49-F238E27FC236}">
                <a16:creationId xmlns:a16="http://schemas.microsoft.com/office/drawing/2014/main" id="{7E320F6E-B917-8CB5-5139-C776C158422E}"/>
              </a:ext>
            </a:extLst>
          </p:cNvPr>
          <p:cNvSpPr/>
          <p:nvPr/>
        </p:nvSpPr>
        <p:spPr>
          <a:xfrm>
            <a:off x="100781" y="80309"/>
            <a:ext cx="6656438" cy="412138"/>
          </a:xfrm>
          <a:prstGeom prst="roundRect">
            <a:avLst>
              <a:gd name="adj" fmla="val 50000"/>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400" dirty="0">
                <a:solidFill>
                  <a:schemeClr val="tx1"/>
                </a:solidFill>
                <a:latin typeface="ＤＦ特太ゴシック体" panose="020B0509000000000000" pitchFamily="49" charset="-128"/>
                <a:ea typeface="ＤＦ特太ゴシック体" panose="020B0509000000000000" pitchFamily="49" charset="-128"/>
              </a:rPr>
              <a:t>●　</a:t>
            </a:r>
            <a:r>
              <a:rPr kumimoji="1" lang="ja-JP" altLang="en-US" sz="1400" dirty="0" smtClean="0">
                <a:solidFill>
                  <a:schemeClr val="tx1"/>
                </a:solidFill>
                <a:latin typeface="ＤＦ特太ゴシック体" panose="020B0509000000000000" pitchFamily="49" charset="-128"/>
                <a:ea typeface="ＤＦ特太ゴシック体" panose="020B0509000000000000" pitchFamily="49" charset="-128"/>
              </a:rPr>
              <a:t>通級による指導の形態</a:t>
            </a:r>
            <a:endParaRPr kumimoji="1" lang="en-US" altLang="ja-JP" sz="1400" dirty="0">
              <a:solidFill>
                <a:schemeClr val="tx1"/>
              </a:solidFill>
              <a:latin typeface="ＤＦ特太ゴシック体" panose="020B0509000000000000" pitchFamily="49" charset="-128"/>
              <a:ea typeface="ＤＦ特太ゴシック体" panose="020B0509000000000000" pitchFamily="49" charset="-128"/>
            </a:endParaRPr>
          </a:p>
        </p:txBody>
      </p:sp>
      <p:sp>
        <p:nvSpPr>
          <p:cNvPr id="10" name="四角形: 角を丸くする 7">
            <a:extLst>
              <a:ext uri="{FF2B5EF4-FFF2-40B4-BE49-F238E27FC236}">
                <a16:creationId xmlns:a16="http://schemas.microsoft.com/office/drawing/2014/main" id="{7E320F6E-B917-8CB5-5139-C776C158422E}"/>
              </a:ext>
            </a:extLst>
          </p:cNvPr>
          <p:cNvSpPr/>
          <p:nvPr/>
        </p:nvSpPr>
        <p:spPr>
          <a:xfrm>
            <a:off x="188863" y="5083900"/>
            <a:ext cx="6480274" cy="1253581"/>
          </a:xfrm>
          <a:prstGeom prst="roundRect">
            <a:avLst>
              <a:gd name="adj" fmla="val 1319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nSpc>
                <a:spcPts val="1000"/>
              </a:lnSpc>
            </a:pPr>
            <a:r>
              <a:rPr kumimoji="1" lang="ja-JP" altLang="en-US" sz="1200" dirty="0" smtClean="0">
                <a:solidFill>
                  <a:schemeClr val="tx1"/>
                </a:solidFill>
                <a:latin typeface="UD デジタル 教科書体 N-B" panose="02020700000000000000" pitchFamily="17" charset="-128"/>
                <a:ea typeface="UD デジタル 教科書体 N-B" panose="02020700000000000000" pitchFamily="17" charset="-128"/>
              </a:rPr>
              <a:t>◆　加える場合</a:t>
            </a:r>
            <a:endParaRPr kumimoji="1" lang="en-US" altLang="ja-JP" sz="1200" dirty="0" smtClean="0">
              <a:solidFill>
                <a:schemeClr val="tx1"/>
              </a:solidFill>
              <a:latin typeface="UD デジタル 教科書体 N-B" panose="02020700000000000000" pitchFamily="17" charset="-128"/>
              <a:ea typeface="UD デジタル 教科書体 N-B" panose="02020700000000000000" pitchFamily="17" charset="-128"/>
            </a:endParaRPr>
          </a:p>
          <a:p>
            <a:pPr>
              <a:lnSpc>
                <a:spcPts val="1000"/>
              </a:lnSpc>
            </a:pPr>
            <a:endParaRPr kumimoji="1" lang="en-US" altLang="ja-JP" sz="1200" dirty="0" smtClean="0">
              <a:solidFill>
                <a:schemeClr val="tx1"/>
              </a:solidFill>
              <a:latin typeface="UD デジタル 教科書体 N-B" panose="02020700000000000000" pitchFamily="17" charset="-128"/>
              <a:ea typeface="UD デジタル 教科書体 N-B" panose="02020700000000000000" pitchFamily="17" charset="-128"/>
            </a:endParaRPr>
          </a:p>
          <a:p>
            <a:pPr>
              <a:lnSpc>
                <a:spcPts val="1600"/>
              </a:lnSpc>
            </a:pPr>
            <a:endParaRPr kumimoji="1" lang="en-US" altLang="ja-JP" sz="1200" dirty="0">
              <a:solidFill>
                <a:schemeClr val="tx1"/>
              </a:solidFill>
              <a:latin typeface="UD デジタル 教科書体 N-B" panose="02020700000000000000" pitchFamily="17" charset="-128"/>
              <a:ea typeface="UD デジタル 教科書体 N-B" panose="02020700000000000000" pitchFamily="17" charset="-128"/>
            </a:endParaRPr>
          </a:p>
          <a:p>
            <a:pPr>
              <a:lnSpc>
                <a:spcPts val="1000"/>
              </a:lnSpc>
            </a:pPr>
            <a:endParaRPr kumimoji="1" lang="en-US" altLang="ja-JP" sz="1200" dirty="0" smtClean="0">
              <a:solidFill>
                <a:schemeClr val="tx1"/>
              </a:solidFill>
              <a:latin typeface="UD デジタル 教科書体 N-B" panose="02020700000000000000" pitchFamily="17" charset="-128"/>
              <a:ea typeface="UD デジタル 教科書体 N-B" panose="02020700000000000000" pitchFamily="17" charset="-128"/>
            </a:endParaRPr>
          </a:p>
          <a:p>
            <a:pPr>
              <a:lnSpc>
                <a:spcPts val="1000"/>
              </a:lnSpc>
            </a:pPr>
            <a:r>
              <a:rPr kumimoji="1" lang="ja-JP" altLang="en-US" sz="1200" dirty="0" smtClean="0">
                <a:solidFill>
                  <a:schemeClr val="tx1"/>
                </a:solidFill>
                <a:latin typeface="UD デジタル 教科書体 N-B" panose="02020700000000000000" pitchFamily="17" charset="-128"/>
                <a:ea typeface="UD デジタル 教科書体 N-B" panose="02020700000000000000" pitchFamily="17" charset="-128"/>
              </a:rPr>
              <a:t>◆　替える場合</a:t>
            </a:r>
            <a:endParaRPr kumimoji="1" lang="ja-JP" altLang="en-US" sz="1200" dirty="0">
              <a:solidFill>
                <a:schemeClr val="tx1"/>
              </a:solidFill>
              <a:latin typeface="UD デジタル 教科書体 N-B" panose="02020700000000000000" pitchFamily="17" charset="-128"/>
              <a:ea typeface="UD デジタル 教科書体 N-B" panose="02020700000000000000" pitchFamily="17" charset="-128"/>
            </a:endParaRPr>
          </a:p>
        </p:txBody>
      </p:sp>
      <p:graphicFrame>
        <p:nvGraphicFramePr>
          <p:cNvPr id="11" name="表 10"/>
          <p:cNvGraphicFramePr>
            <a:graphicFrameLocks noGrp="1"/>
          </p:cNvGraphicFramePr>
          <p:nvPr>
            <p:extLst>
              <p:ext uri="{D42A27DB-BD31-4B8C-83A1-F6EECF244321}">
                <p14:modId xmlns:p14="http://schemas.microsoft.com/office/powerpoint/2010/main" val="1791998918"/>
              </p:ext>
            </p:extLst>
          </p:nvPr>
        </p:nvGraphicFramePr>
        <p:xfrm>
          <a:off x="514318" y="5318353"/>
          <a:ext cx="4749296" cy="370840"/>
        </p:xfrm>
        <a:graphic>
          <a:graphicData uri="http://schemas.openxmlformats.org/drawingml/2006/table">
            <a:tbl>
              <a:tblPr firstRow="1" bandRow="1">
                <a:tableStyleId>{5940675A-B579-460E-94D1-54222C63F5DA}</a:tableStyleId>
              </a:tblPr>
              <a:tblGrid>
                <a:gridCol w="3104610">
                  <a:extLst>
                    <a:ext uri="{9D8B030D-6E8A-4147-A177-3AD203B41FA5}">
                      <a16:colId xmlns:a16="http://schemas.microsoft.com/office/drawing/2014/main" val="1451372395"/>
                    </a:ext>
                  </a:extLst>
                </a:gridCol>
                <a:gridCol w="1644686">
                  <a:extLst>
                    <a:ext uri="{9D8B030D-6E8A-4147-A177-3AD203B41FA5}">
                      <a16:colId xmlns:a16="http://schemas.microsoft.com/office/drawing/2014/main" val="1750936217"/>
                    </a:ext>
                  </a:extLst>
                </a:gridCol>
              </a:tblGrid>
              <a:tr h="283971">
                <a:tc>
                  <a:txBody>
                    <a:bodyPr/>
                    <a:lstStyle/>
                    <a:p>
                      <a:pPr>
                        <a:lnSpc>
                          <a:spcPts val="1000"/>
                        </a:lnSpc>
                      </a:pPr>
                      <a:r>
                        <a:rPr kumimoji="1" lang="ja-JP" altLang="en-US" sz="1100" dirty="0" smtClean="0">
                          <a:latin typeface="HG丸ｺﾞｼｯｸM-PRO" panose="020F0600000000000000" pitchFamily="50" charset="-128"/>
                          <a:ea typeface="HG丸ｺﾞｼｯｸM-PRO" panose="020F0600000000000000" pitchFamily="50" charset="-128"/>
                        </a:rPr>
                        <a:t>通常の学級の時間割</a:t>
                      </a:r>
                      <a:endParaRPr kumimoji="1" lang="ja-JP" altLang="en-US" sz="1100" dirty="0">
                        <a:latin typeface="HG丸ｺﾞｼｯｸM-PRO" panose="020F0600000000000000" pitchFamily="50" charset="-128"/>
                        <a:ea typeface="HG丸ｺﾞｼｯｸM-PRO" panose="020F0600000000000000" pitchFamily="50" charset="-128"/>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ts val="1100"/>
                        </a:lnSpc>
                      </a:pPr>
                      <a:r>
                        <a:rPr kumimoji="1" lang="ja-JP" altLang="en-US" sz="1100" dirty="0" smtClean="0">
                          <a:latin typeface="HG丸ｺﾞｼｯｸM-PRO" panose="020F0600000000000000" pitchFamily="50" charset="-128"/>
                          <a:ea typeface="HG丸ｺﾞｼｯｸM-PRO" panose="020F0600000000000000" pitchFamily="50" charset="-128"/>
                        </a:rPr>
                        <a:t>通級による指導</a:t>
                      </a:r>
                      <a:endParaRPr kumimoji="1" lang="en-US" altLang="ja-JP" sz="1100" dirty="0" smtClean="0">
                        <a:latin typeface="HG丸ｺﾞｼｯｸM-PRO" panose="020F0600000000000000" pitchFamily="50" charset="-128"/>
                        <a:ea typeface="HG丸ｺﾞｼｯｸM-PRO" panose="020F0600000000000000" pitchFamily="50" charset="-128"/>
                      </a:endParaRPr>
                    </a:p>
                    <a:p>
                      <a:pPr algn="ctr">
                        <a:lnSpc>
                          <a:spcPts val="1100"/>
                        </a:lnSpc>
                      </a:pPr>
                      <a:r>
                        <a:rPr kumimoji="1" lang="ja-JP" altLang="en-US" sz="1100" dirty="0" smtClean="0">
                          <a:latin typeface="HG丸ｺﾞｼｯｸM-PRO" panose="020F0600000000000000" pitchFamily="50" charset="-128"/>
                          <a:ea typeface="HG丸ｺﾞｼｯｸM-PRO" panose="020F0600000000000000" pitchFamily="50" charset="-128"/>
                        </a:rPr>
                        <a:t>（放課後等）</a:t>
                      </a:r>
                      <a:endParaRPr kumimoji="1" lang="ja-JP" altLang="en-US" sz="1100" dirty="0">
                        <a:latin typeface="HG丸ｺﾞｼｯｸM-PRO" panose="020F0600000000000000" pitchFamily="50" charset="-128"/>
                        <a:ea typeface="HG丸ｺﾞｼｯｸM-PRO" panose="020F0600000000000000" pitchFamily="50" charset="-128"/>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53736992"/>
                  </a:ext>
                </a:extLst>
              </a:tr>
            </a:tbl>
          </a:graphicData>
        </a:graphic>
      </p:graphicFrame>
      <p:sp>
        <p:nvSpPr>
          <p:cNvPr id="12" name="正方形/長方形 11"/>
          <p:cNvSpPr/>
          <p:nvPr/>
        </p:nvSpPr>
        <p:spPr>
          <a:xfrm>
            <a:off x="514318" y="5904234"/>
            <a:ext cx="3123696" cy="37084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100" dirty="0">
                <a:solidFill>
                  <a:schemeClr val="tx1"/>
                </a:solidFill>
                <a:latin typeface="HG丸ｺﾞｼｯｸM-PRO" panose="020F0600000000000000" pitchFamily="50" charset="-128"/>
                <a:ea typeface="HG丸ｺﾞｼｯｸM-PRO" panose="020F0600000000000000" pitchFamily="50" charset="-128"/>
              </a:rPr>
              <a:t>通常の学級の</a:t>
            </a:r>
            <a:r>
              <a:rPr kumimoji="1" lang="ja-JP" altLang="en-US" sz="1100" dirty="0" smtClean="0">
                <a:solidFill>
                  <a:schemeClr val="tx1"/>
                </a:solidFill>
                <a:latin typeface="HG丸ｺﾞｼｯｸM-PRO" panose="020F0600000000000000" pitchFamily="50" charset="-128"/>
                <a:ea typeface="HG丸ｺﾞｼｯｸM-PRO" panose="020F0600000000000000" pitchFamily="50" charset="-128"/>
              </a:rPr>
              <a:t>時間割</a:t>
            </a:r>
            <a:endParaRPr kumimoji="1" lang="ja-JP" altLang="en-US" sz="1100" dirty="0">
              <a:solidFill>
                <a:schemeClr val="tx1"/>
              </a:solidFill>
              <a:latin typeface="HG丸ｺﾞｼｯｸM-PRO" panose="020F0600000000000000" pitchFamily="50" charset="-128"/>
              <a:ea typeface="HG丸ｺﾞｼｯｸM-PRO" panose="020F0600000000000000" pitchFamily="50" charset="-128"/>
            </a:endParaRPr>
          </a:p>
        </p:txBody>
      </p:sp>
      <p:sp>
        <p:nvSpPr>
          <p:cNvPr id="13" name="正方形/長方形 12"/>
          <p:cNvSpPr/>
          <p:nvPr/>
        </p:nvSpPr>
        <p:spPr>
          <a:xfrm>
            <a:off x="2468255" y="6008414"/>
            <a:ext cx="1152000" cy="251432"/>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smtClean="0">
                <a:solidFill>
                  <a:schemeClr val="tx1"/>
                </a:solidFill>
                <a:latin typeface="HG丸ｺﾞｼｯｸM-PRO" panose="020F0600000000000000" pitchFamily="50" charset="-128"/>
                <a:ea typeface="HG丸ｺﾞｼｯｸM-PRO" panose="020F0600000000000000" pitchFamily="50" charset="-128"/>
              </a:rPr>
              <a:t>通級による指導</a:t>
            </a:r>
            <a:endParaRPr kumimoji="1" lang="ja-JP" altLang="en-US" sz="1050" dirty="0">
              <a:solidFill>
                <a:schemeClr val="tx1"/>
              </a:solidFill>
              <a:latin typeface="HG丸ｺﾞｼｯｸM-PRO" panose="020F0600000000000000" pitchFamily="50" charset="-128"/>
              <a:ea typeface="HG丸ｺﾞｼｯｸM-PRO" panose="020F0600000000000000" pitchFamily="50" charset="-128"/>
            </a:endParaRPr>
          </a:p>
        </p:txBody>
      </p:sp>
      <p:sp>
        <p:nvSpPr>
          <p:cNvPr id="14" name="加算 13"/>
          <p:cNvSpPr/>
          <p:nvPr/>
        </p:nvSpPr>
        <p:spPr>
          <a:xfrm>
            <a:off x="3391181" y="5407188"/>
            <a:ext cx="468000" cy="468000"/>
          </a:xfrm>
          <a:prstGeom prst="mathPlus">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上カーブ矢印 14"/>
          <p:cNvSpPr/>
          <p:nvPr/>
        </p:nvSpPr>
        <p:spPr>
          <a:xfrm rot="11948041">
            <a:off x="3454929" y="5860034"/>
            <a:ext cx="604919" cy="260167"/>
          </a:xfrm>
          <a:prstGeom prst="curvedUpArrow">
            <a:avLst>
              <a:gd name="adj1" fmla="val 25000"/>
              <a:gd name="adj2" fmla="val 75685"/>
              <a:gd name="adj3" fmla="val 46891"/>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6" name="正方形/長方形 15"/>
          <p:cNvSpPr/>
          <p:nvPr/>
        </p:nvSpPr>
        <p:spPr>
          <a:xfrm>
            <a:off x="3935287" y="5920058"/>
            <a:ext cx="1350229" cy="341969"/>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smtClean="0">
                <a:solidFill>
                  <a:schemeClr val="tx1"/>
                </a:solidFill>
                <a:latin typeface="UD デジタル 教科書体 NP-R" panose="02020400000000000000" pitchFamily="18" charset="-128"/>
                <a:ea typeface="UD デジタル 教科書体 NP-R" panose="02020400000000000000" pitchFamily="18" charset="-128"/>
              </a:rPr>
              <a:t>教科等の時間の一部に替える</a:t>
            </a:r>
            <a:endParaRPr kumimoji="1" lang="ja-JP" altLang="en-US" sz="1200" dirty="0">
              <a:solidFill>
                <a:schemeClr val="tx1"/>
              </a:solidFill>
              <a:latin typeface="UD デジタル 教科書体 NP-R" panose="02020400000000000000" pitchFamily="18" charset="-128"/>
              <a:ea typeface="UD デジタル 教科書体 NP-R" panose="02020400000000000000" pitchFamily="18" charset="-128"/>
            </a:endParaRPr>
          </a:p>
        </p:txBody>
      </p:sp>
      <p:sp>
        <p:nvSpPr>
          <p:cNvPr id="17" name="四角形: 角を丸くする 7">
            <a:extLst>
              <a:ext uri="{FF2B5EF4-FFF2-40B4-BE49-F238E27FC236}">
                <a16:creationId xmlns:a16="http://schemas.microsoft.com/office/drawing/2014/main" id="{7E320F6E-B917-8CB5-5139-C776C158422E}"/>
              </a:ext>
            </a:extLst>
          </p:cNvPr>
          <p:cNvSpPr/>
          <p:nvPr/>
        </p:nvSpPr>
        <p:spPr>
          <a:xfrm>
            <a:off x="188811" y="1438294"/>
            <a:ext cx="6480274" cy="1800000"/>
          </a:xfrm>
          <a:prstGeom prst="roundRect">
            <a:avLst>
              <a:gd name="adj" fmla="val 1319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endParaRPr kumimoji="1" lang="ja-JP" altLang="en-US" sz="1200" dirty="0">
              <a:solidFill>
                <a:schemeClr val="tx1"/>
              </a:solidFill>
              <a:latin typeface="UD デジタル 教科書体 N-B" panose="02020700000000000000" pitchFamily="17" charset="-128"/>
              <a:ea typeface="UD デジタル 教科書体 N-B" panose="02020700000000000000" pitchFamily="17" charset="-128"/>
            </a:endParaRPr>
          </a:p>
        </p:txBody>
      </p:sp>
      <p:sp>
        <p:nvSpPr>
          <p:cNvPr id="18" name="四角形: 角を丸くする 1">
            <a:extLst>
              <a:ext uri="{FF2B5EF4-FFF2-40B4-BE49-F238E27FC236}">
                <a16:creationId xmlns:a16="http://schemas.microsoft.com/office/drawing/2014/main" id="{DD5B06A2-DF18-B3A3-C372-465447810890}"/>
              </a:ext>
            </a:extLst>
          </p:cNvPr>
          <p:cNvSpPr/>
          <p:nvPr/>
        </p:nvSpPr>
        <p:spPr>
          <a:xfrm>
            <a:off x="390824" y="1663522"/>
            <a:ext cx="2344391" cy="1162148"/>
          </a:xfrm>
          <a:prstGeom prst="roundRect">
            <a:avLst>
              <a:gd name="adj" fmla="val 8129"/>
            </a:avLst>
          </a:prstGeom>
          <a:solidFill>
            <a:schemeClr val="accent4">
              <a:lumMod val="20000"/>
              <a:lumOff val="80000"/>
            </a:schemeClr>
          </a:solidFill>
          <a:ln w="190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BF32DC1A-CDD3-9E98-E26D-F3386BCD68F5}"/>
              </a:ext>
            </a:extLst>
          </p:cNvPr>
          <p:cNvSpPr txBox="1"/>
          <p:nvPr/>
        </p:nvSpPr>
        <p:spPr>
          <a:xfrm>
            <a:off x="354823" y="1637958"/>
            <a:ext cx="999875" cy="261610"/>
          </a:xfrm>
          <a:prstGeom prst="rect">
            <a:avLst/>
          </a:prstGeom>
          <a:noFill/>
        </p:spPr>
        <p:txBody>
          <a:bodyPr wrap="square" rtlCol="0">
            <a:spAutoFit/>
          </a:bodyPr>
          <a:lstStyle/>
          <a:p>
            <a:pPr algn="ctr"/>
            <a:r>
              <a:rPr kumimoji="1" lang="ja-JP" altLang="en-US" sz="1050" dirty="0">
                <a:latin typeface="HG丸ｺﾞｼｯｸM-PRO" panose="020F0600000000000000" pitchFamily="50" charset="-128"/>
                <a:ea typeface="HG丸ｺﾞｼｯｸM-PRO" panose="020F0600000000000000" pitchFamily="50" charset="-128"/>
              </a:rPr>
              <a:t>通常の学級</a:t>
            </a:r>
          </a:p>
        </p:txBody>
      </p:sp>
      <p:sp>
        <p:nvSpPr>
          <p:cNvPr id="20" name="テキスト ボックス 19">
            <a:extLst>
              <a:ext uri="{FF2B5EF4-FFF2-40B4-BE49-F238E27FC236}">
                <a16:creationId xmlns:a16="http://schemas.microsoft.com/office/drawing/2014/main" id="{BF32DC1A-CDD3-9E98-E26D-F3386BCD68F5}"/>
              </a:ext>
            </a:extLst>
          </p:cNvPr>
          <p:cNvSpPr txBox="1"/>
          <p:nvPr/>
        </p:nvSpPr>
        <p:spPr>
          <a:xfrm>
            <a:off x="1572435" y="1645498"/>
            <a:ext cx="1006534" cy="261610"/>
          </a:xfrm>
          <a:prstGeom prst="rect">
            <a:avLst/>
          </a:prstGeom>
          <a:noFill/>
        </p:spPr>
        <p:txBody>
          <a:bodyPr wrap="square" rtlCol="0">
            <a:spAutoFit/>
          </a:bodyPr>
          <a:lstStyle/>
          <a:p>
            <a:r>
              <a:rPr kumimoji="1" lang="ja-JP" altLang="en-US" sz="1050" dirty="0">
                <a:latin typeface="HG丸ｺﾞｼｯｸM-PRO" panose="020F0600000000000000" pitchFamily="50" charset="-128"/>
                <a:ea typeface="HG丸ｺﾞｼｯｸM-PRO" panose="020F0600000000000000" pitchFamily="50" charset="-128"/>
              </a:rPr>
              <a:t>通級指導教室</a:t>
            </a:r>
          </a:p>
        </p:txBody>
      </p:sp>
      <p:sp>
        <p:nvSpPr>
          <p:cNvPr id="21" name="四角形: 角を丸くする 1">
            <a:extLst>
              <a:ext uri="{FF2B5EF4-FFF2-40B4-BE49-F238E27FC236}">
                <a16:creationId xmlns:a16="http://schemas.microsoft.com/office/drawing/2014/main" id="{DD5B06A2-DF18-B3A3-C372-465447810890}"/>
              </a:ext>
            </a:extLst>
          </p:cNvPr>
          <p:cNvSpPr/>
          <p:nvPr/>
        </p:nvSpPr>
        <p:spPr>
          <a:xfrm>
            <a:off x="445937" y="1908452"/>
            <a:ext cx="811475" cy="858216"/>
          </a:xfrm>
          <a:prstGeom prst="roundRect">
            <a:avLst/>
          </a:prstGeom>
          <a:solidFill>
            <a:schemeClr val="bg1"/>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2" name="Picture 26">
            <a:extLst>
              <a:ext uri="{FF2B5EF4-FFF2-40B4-BE49-F238E27FC236}">
                <a16:creationId xmlns:a16="http://schemas.microsoft.com/office/drawing/2014/main" id="{3EEE6627-67A2-255A-0584-1F20D655649E}"/>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466582" y="2080958"/>
            <a:ext cx="473961" cy="603985"/>
          </a:xfrm>
          <a:prstGeom prst="rect">
            <a:avLst/>
          </a:prstGeom>
          <a:noFill/>
          <a:extLst>
            <a:ext uri="{909E8E84-426E-40DD-AFC4-6F175D3DCCD1}">
              <a14:hiddenFill xmlns:a14="http://schemas.microsoft.com/office/drawing/2010/main">
                <a:solidFill>
                  <a:srgbClr val="FFFFFF"/>
                </a:solidFill>
              </a14:hiddenFill>
            </a:ext>
          </a:extLst>
        </p:spPr>
      </p:pic>
      <p:sp>
        <p:nvSpPr>
          <p:cNvPr id="23" name="四角形: 角を丸くする 1">
            <a:extLst>
              <a:ext uri="{FF2B5EF4-FFF2-40B4-BE49-F238E27FC236}">
                <a16:creationId xmlns:a16="http://schemas.microsoft.com/office/drawing/2014/main" id="{DD5B06A2-DF18-B3A3-C372-465447810890}"/>
              </a:ext>
            </a:extLst>
          </p:cNvPr>
          <p:cNvSpPr/>
          <p:nvPr/>
        </p:nvSpPr>
        <p:spPr>
          <a:xfrm>
            <a:off x="3096904" y="1663522"/>
            <a:ext cx="1088239" cy="1158175"/>
          </a:xfrm>
          <a:prstGeom prst="roundRect">
            <a:avLst>
              <a:gd name="adj" fmla="val 9196"/>
            </a:avLst>
          </a:prstGeom>
          <a:solidFill>
            <a:srgbClr val="FFFFCC"/>
          </a:solidFill>
          <a:ln w="190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四角形: 角を丸くする 1">
            <a:extLst>
              <a:ext uri="{FF2B5EF4-FFF2-40B4-BE49-F238E27FC236}">
                <a16:creationId xmlns:a16="http://schemas.microsoft.com/office/drawing/2014/main" id="{DD5B06A2-DF18-B3A3-C372-465447810890}"/>
              </a:ext>
            </a:extLst>
          </p:cNvPr>
          <p:cNvSpPr/>
          <p:nvPr/>
        </p:nvSpPr>
        <p:spPr>
          <a:xfrm>
            <a:off x="4626474" y="1663522"/>
            <a:ext cx="1874150" cy="1158175"/>
          </a:xfrm>
          <a:prstGeom prst="roundRect">
            <a:avLst>
              <a:gd name="adj" fmla="val 9196"/>
            </a:avLst>
          </a:prstGeom>
          <a:solidFill>
            <a:schemeClr val="accent2">
              <a:lumMod val="20000"/>
              <a:lumOff val="80000"/>
            </a:schemeClr>
          </a:solidFill>
          <a:ln w="190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四角形: 角を丸くする 1">
            <a:extLst>
              <a:ext uri="{FF2B5EF4-FFF2-40B4-BE49-F238E27FC236}">
                <a16:creationId xmlns:a16="http://schemas.microsoft.com/office/drawing/2014/main" id="{DD5B06A2-DF18-B3A3-C372-465447810890}"/>
              </a:ext>
            </a:extLst>
          </p:cNvPr>
          <p:cNvSpPr/>
          <p:nvPr/>
        </p:nvSpPr>
        <p:spPr>
          <a:xfrm>
            <a:off x="1431641" y="1885311"/>
            <a:ext cx="1275382" cy="892753"/>
          </a:xfrm>
          <a:prstGeom prst="roundRect">
            <a:avLst/>
          </a:prstGeom>
          <a:solidFill>
            <a:schemeClr val="bg1"/>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6" name="Picture 24">
            <a:extLst>
              <a:ext uri="{FF2B5EF4-FFF2-40B4-BE49-F238E27FC236}">
                <a16:creationId xmlns:a16="http://schemas.microsoft.com/office/drawing/2014/main" id="{0542D677-EF6E-5F40-0199-8415207BEE9F}"/>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35613"/>
          <a:stretch/>
        </p:blipFill>
        <p:spPr bwMode="auto">
          <a:xfrm flipH="1">
            <a:off x="1395171" y="2196820"/>
            <a:ext cx="469786" cy="56397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2">
            <a:extLst>
              <a:ext uri="{FF2B5EF4-FFF2-40B4-BE49-F238E27FC236}">
                <a16:creationId xmlns:a16="http://schemas.microsoft.com/office/drawing/2014/main" id="{3E139AFD-3014-B800-A1B7-0CED8FFE1DEA}"/>
              </a:ext>
            </a:extLst>
          </p:cNvPr>
          <p:cNvPicPr>
            <a:picLocks noChangeAspect="1" noChangeArrowheads="1"/>
          </p:cNvPicPr>
          <p:nvPr/>
        </p:nvPicPr>
        <p:blipFill rotWithShape="1">
          <a:blip r:embed="rId5" cstate="hqprint">
            <a:extLst>
              <a:ext uri="{28A0092B-C50C-407E-A947-70E740481C1C}">
                <a14:useLocalDpi xmlns:a14="http://schemas.microsoft.com/office/drawing/2010/main" val="0"/>
              </a:ext>
            </a:extLst>
          </a:blip>
          <a:srcRect l="159" t="867" r="-159" b="42869"/>
          <a:stretch/>
        </p:blipFill>
        <p:spPr bwMode="auto">
          <a:xfrm>
            <a:off x="1553296" y="1825897"/>
            <a:ext cx="787588" cy="578349"/>
          </a:xfrm>
          <a:prstGeom prst="rect">
            <a:avLst/>
          </a:prstGeom>
          <a:noFill/>
          <a:extLst>
            <a:ext uri="{909E8E84-426E-40DD-AFC4-6F175D3DCCD1}">
              <a14:hiddenFill xmlns:a14="http://schemas.microsoft.com/office/drawing/2010/main">
                <a:solidFill>
                  <a:srgbClr val="FFFFFF"/>
                </a:solidFill>
              </a14:hiddenFill>
            </a:ext>
          </a:extLst>
        </p:spPr>
      </p:pic>
      <p:sp>
        <p:nvSpPr>
          <p:cNvPr id="28" name="テキスト ボックス 27">
            <a:extLst>
              <a:ext uri="{FF2B5EF4-FFF2-40B4-BE49-F238E27FC236}">
                <a16:creationId xmlns:a16="http://schemas.microsoft.com/office/drawing/2014/main" id="{BF32DC1A-CDD3-9E98-E26D-F3386BCD68F5}"/>
              </a:ext>
            </a:extLst>
          </p:cNvPr>
          <p:cNvSpPr txBox="1"/>
          <p:nvPr/>
        </p:nvSpPr>
        <p:spPr>
          <a:xfrm>
            <a:off x="3138077" y="1644308"/>
            <a:ext cx="999875" cy="261610"/>
          </a:xfrm>
          <a:prstGeom prst="rect">
            <a:avLst/>
          </a:prstGeom>
          <a:noFill/>
        </p:spPr>
        <p:txBody>
          <a:bodyPr wrap="square" rtlCol="0">
            <a:spAutoFit/>
          </a:bodyPr>
          <a:lstStyle/>
          <a:p>
            <a:pPr algn="ctr"/>
            <a:r>
              <a:rPr kumimoji="1" lang="ja-JP" altLang="en-US" sz="1050" dirty="0">
                <a:latin typeface="HG丸ｺﾞｼｯｸM-PRO" panose="020F0600000000000000" pitchFamily="50" charset="-128"/>
                <a:ea typeface="HG丸ｺﾞｼｯｸM-PRO" panose="020F0600000000000000" pitchFamily="50" charset="-128"/>
              </a:rPr>
              <a:t>通常の学級</a:t>
            </a:r>
          </a:p>
        </p:txBody>
      </p:sp>
      <p:sp>
        <p:nvSpPr>
          <p:cNvPr id="29" name="四角形: 角を丸くする 1">
            <a:extLst>
              <a:ext uri="{FF2B5EF4-FFF2-40B4-BE49-F238E27FC236}">
                <a16:creationId xmlns:a16="http://schemas.microsoft.com/office/drawing/2014/main" id="{DD5B06A2-DF18-B3A3-C372-465447810890}"/>
              </a:ext>
            </a:extLst>
          </p:cNvPr>
          <p:cNvSpPr/>
          <p:nvPr/>
        </p:nvSpPr>
        <p:spPr>
          <a:xfrm>
            <a:off x="3197442" y="1885311"/>
            <a:ext cx="887935" cy="897815"/>
          </a:xfrm>
          <a:prstGeom prst="roundRect">
            <a:avLst/>
          </a:prstGeom>
          <a:solidFill>
            <a:schemeClr val="bg1"/>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四角形: 角を丸くする 1">
            <a:extLst>
              <a:ext uri="{FF2B5EF4-FFF2-40B4-BE49-F238E27FC236}">
                <a16:creationId xmlns:a16="http://schemas.microsoft.com/office/drawing/2014/main" id="{DD5B06A2-DF18-B3A3-C372-465447810890}"/>
              </a:ext>
            </a:extLst>
          </p:cNvPr>
          <p:cNvSpPr/>
          <p:nvPr/>
        </p:nvSpPr>
        <p:spPr>
          <a:xfrm>
            <a:off x="4703530" y="1900423"/>
            <a:ext cx="811475" cy="858216"/>
          </a:xfrm>
          <a:prstGeom prst="roundRect">
            <a:avLst/>
          </a:prstGeom>
          <a:solidFill>
            <a:schemeClr val="bg1"/>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四角形: 角を丸くする 1">
            <a:extLst>
              <a:ext uri="{FF2B5EF4-FFF2-40B4-BE49-F238E27FC236}">
                <a16:creationId xmlns:a16="http://schemas.microsoft.com/office/drawing/2014/main" id="{DD5B06A2-DF18-B3A3-C372-465447810890}"/>
              </a:ext>
            </a:extLst>
          </p:cNvPr>
          <p:cNvSpPr/>
          <p:nvPr/>
        </p:nvSpPr>
        <p:spPr>
          <a:xfrm>
            <a:off x="5629509" y="1921203"/>
            <a:ext cx="811475" cy="858216"/>
          </a:xfrm>
          <a:prstGeom prst="roundRect">
            <a:avLst/>
          </a:prstGeom>
          <a:solidFill>
            <a:schemeClr val="bg1"/>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2" name="Picture 22">
            <a:extLst>
              <a:ext uri="{FF2B5EF4-FFF2-40B4-BE49-F238E27FC236}">
                <a16:creationId xmlns:a16="http://schemas.microsoft.com/office/drawing/2014/main" id="{3E139AFD-3014-B800-A1B7-0CED8FFE1DEA}"/>
              </a:ext>
            </a:extLst>
          </p:cNvPr>
          <p:cNvPicPr>
            <a:picLocks noChangeAspect="1" noChangeArrowheads="1"/>
          </p:cNvPicPr>
          <p:nvPr/>
        </p:nvPicPr>
        <p:blipFill rotWithShape="1">
          <a:blip r:embed="rId5" cstate="hqprint">
            <a:extLst>
              <a:ext uri="{28A0092B-C50C-407E-A947-70E740481C1C}">
                <a14:useLocalDpi xmlns:a14="http://schemas.microsoft.com/office/drawing/2010/main" val="0"/>
              </a:ext>
            </a:extLst>
          </a:blip>
          <a:srcRect l="159" t="867" r="-159" b="42869"/>
          <a:stretch/>
        </p:blipFill>
        <p:spPr bwMode="auto">
          <a:xfrm flipH="1">
            <a:off x="4584309" y="1885311"/>
            <a:ext cx="787588" cy="578349"/>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16">
            <a:extLst>
              <a:ext uri="{FF2B5EF4-FFF2-40B4-BE49-F238E27FC236}">
                <a16:creationId xmlns:a16="http://schemas.microsoft.com/office/drawing/2014/main" id="{A2BC3317-2957-C3FF-58D0-F5E93FA21A9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324881" y="2123016"/>
            <a:ext cx="665606" cy="665606"/>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18">
            <a:extLst>
              <a:ext uri="{FF2B5EF4-FFF2-40B4-BE49-F238E27FC236}">
                <a16:creationId xmlns:a16="http://schemas.microsoft.com/office/drawing/2014/main" id="{3A658073-5C50-25C2-4211-8A14A0CDCDD5}"/>
              </a:ext>
            </a:extLst>
          </p:cNvPr>
          <p:cNvPicPr>
            <a:picLocks noChangeAspect="1" noChangeArrowheads="1"/>
          </p:cNvPicPr>
          <p:nvPr/>
        </p:nvPicPr>
        <p:blipFill rotWithShape="1">
          <a:blip r:embed="rId7" cstate="hq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l="16415"/>
          <a:stretch/>
        </p:blipFill>
        <p:spPr bwMode="auto">
          <a:xfrm>
            <a:off x="5913452" y="2142273"/>
            <a:ext cx="588498" cy="598412"/>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0">
            <a:extLst>
              <a:ext uri="{FF2B5EF4-FFF2-40B4-BE49-F238E27FC236}">
                <a16:creationId xmlns:a16="http://schemas.microsoft.com/office/drawing/2014/main" id="{D258EB12-9ACC-8FD1-02A2-288C9D9FFDFD}"/>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5011428" y="2146921"/>
            <a:ext cx="582488" cy="616043"/>
          </a:xfrm>
          <a:prstGeom prst="rect">
            <a:avLst/>
          </a:prstGeom>
          <a:noFill/>
          <a:extLst>
            <a:ext uri="{909E8E84-426E-40DD-AFC4-6F175D3DCCD1}">
              <a14:hiddenFill xmlns:a14="http://schemas.microsoft.com/office/drawing/2010/main">
                <a:solidFill>
                  <a:srgbClr val="FFFFFF"/>
                </a:solidFill>
              </a14:hiddenFill>
            </a:ext>
          </a:extLst>
        </p:spPr>
      </p:pic>
      <p:sp>
        <p:nvSpPr>
          <p:cNvPr id="36" name="テキスト ボックス 35">
            <a:extLst>
              <a:ext uri="{FF2B5EF4-FFF2-40B4-BE49-F238E27FC236}">
                <a16:creationId xmlns:a16="http://schemas.microsoft.com/office/drawing/2014/main" id="{BF32DC1A-CDD3-9E98-E26D-F3386BCD68F5}"/>
              </a:ext>
            </a:extLst>
          </p:cNvPr>
          <p:cNvSpPr txBox="1"/>
          <p:nvPr/>
        </p:nvSpPr>
        <p:spPr>
          <a:xfrm>
            <a:off x="1241768" y="1421988"/>
            <a:ext cx="642505" cy="261610"/>
          </a:xfrm>
          <a:prstGeom prst="rect">
            <a:avLst/>
          </a:prstGeom>
          <a:noFill/>
        </p:spPr>
        <p:txBody>
          <a:bodyPr wrap="square" rtlCol="0">
            <a:spAutoFit/>
          </a:bodyPr>
          <a:lstStyle/>
          <a:p>
            <a:pPr algn="ctr"/>
            <a:r>
              <a:rPr kumimoji="1" lang="en-US" altLang="ja-JP" sz="1050" dirty="0">
                <a:solidFill>
                  <a:srgbClr val="00B050"/>
                </a:solidFill>
                <a:latin typeface="HG丸ｺﾞｼｯｸM-PRO" panose="020F0600000000000000" pitchFamily="50" charset="-128"/>
                <a:ea typeface="HG丸ｺﾞｼｯｸM-PRO" panose="020F0600000000000000" pitchFamily="50" charset="-128"/>
              </a:rPr>
              <a:t>A</a:t>
            </a:r>
            <a:r>
              <a:rPr kumimoji="1" lang="ja-JP" altLang="en-US" sz="1050" dirty="0">
                <a:solidFill>
                  <a:srgbClr val="00B050"/>
                </a:solidFill>
                <a:latin typeface="HG丸ｺﾞｼｯｸM-PRO" panose="020F0600000000000000" pitchFamily="50" charset="-128"/>
                <a:ea typeface="HG丸ｺﾞｼｯｸM-PRO" panose="020F0600000000000000" pitchFamily="50" charset="-128"/>
              </a:rPr>
              <a:t>学校</a:t>
            </a:r>
          </a:p>
        </p:txBody>
      </p:sp>
      <p:sp>
        <p:nvSpPr>
          <p:cNvPr id="37" name="テキスト ボックス 36">
            <a:extLst>
              <a:ext uri="{FF2B5EF4-FFF2-40B4-BE49-F238E27FC236}">
                <a16:creationId xmlns:a16="http://schemas.microsoft.com/office/drawing/2014/main" id="{BF32DC1A-CDD3-9E98-E26D-F3386BCD68F5}"/>
              </a:ext>
            </a:extLst>
          </p:cNvPr>
          <p:cNvSpPr txBox="1"/>
          <p:nvPr/>
        </p:nvSpPr>
        <p:spPr>
          <a:xfrm>
            <a:off x="3289928" y="1423310"/>
            <a:ext cx="642505" cy="261610"/>
          </a:xfrm>
          <a:prstGeom prst="rect">
            <a:avLst/>
          </a:prstGeom>
          <a:noFill/>
        </p:spPr>
        <p:txBody>
          <a:bodyPr wrap="square" rtlCol="0">
            <a:spAutoFit/>
          </a:bodyPr>
          <a:lstStyle/>
          <a:p>
            <a:pPr algn="ctr"/>
            <a:r>
              <a:rPr kumimoji="1" lang="en-US" altLang="ja-JP" sz="1050" dirty="0">
                <a:solidFill>
                  <a:srgbClr val="00B050"/>
                </a:solidFill>
                <a:latin typeface="HG丸ｺﾞｼｯｸM-PRO" panose="020F0600000000000000" pitchFamily="50" charset="-128"/>
                <a:ea typeface="HG丸ｺﾞｼｯｸM-PRO" panose="020F0600000000000000" pitchFamily="50" charset="-128"/>
              </a:rPr>
              <a:t>B</a:t>
            </a:r>
            <a:r>
              <a:rPr kumimoji="1" lang="ja-JP" altLang="en-US" sz="1050" dirty="0">
                <a:solidFill>
                  <a:srgbClr val="00B050"/>
                </a:solidFill>
                <a:latin typeface="HG丸ｺﾞｼｯｸM-PRO" panose="020F0600000000000000" pitchFamily="50" charset="-128"/>
                <a:ea typeface="HG丸ｺﾞｼｯｸM-PRO" panose="020F0600000000000000" pitchFamily="50" charset="-128"/>
              </a:rPr>
              <a:t>学校</a:t>
            </a:r>
          </a:p>
        </p:txBody>
      </p:sp>
      <p:sp>
        <p:nvSpPr>
          <p:cNvPr id="38" name="テキスト ボックス 37">
            <a:extLst>
              <a:ext uri="{FF2B5EF4-FFF2-40B4-BE49-F238E27FC236}">
                <a16:creationId xmlns:a16="http://schemas.microsoft.com/office/drawing/2014/main" id="{BF32DC1A-CDD3-9E98-E26D-F3386BCD68F5}"/>
              </a:ext>
            </a:extLst>
          </p:cNvPr>
          <p:cNvSpPr txBox="1"/>
          <p:nvPr/>
        </p:nvSpPr>
        <p:spPr>
          <a:xfrm>
            <a:off x="5338088" y="1423310"/>
            <a:ext cx="642505" cy="261610"/>
          </a:xfrm>
          <a:prstGeom prst="rect">
            <a:avLst/>
          </a:prstGeom>
          <a:noFill/>
        </p:spPr>
        <p:txBody>
          <a:bodyPr wrap="square" rtlCol="0">
            <a:spAutoFit/>
          </a:bodyPr>
          <a:lstStyle/>
          <a:p>
            <a:r>
              <a:rPr kumimoji="1" lang="en-US" altLang="ja-JP" sz="1050" dirty="0">
                <a:solidFill>
                  <a:srgbClr val="00B050"/>
                </a:solidFill>
                <a:latin typeface="HG丸ｺﾞｼｯｸM-PRO" panose="020F0600000000000000" pitchFamily="50" charset="-128"/>
                <a:ea typeface="HG丸ｺﾞｼｯｸM-PRO" panose="020F0600000000000000" pitchFamily="50" charset="-128"/>
              </a:rPr>
              <a:t>C</a:t>
            </a:r>
            <a:r>
              <a:rPr kumimoji="1" lang="ja-JP" altLang="en-US" sz="1050" dirty="0">
                <a:solidFill>
                  <a:srgbClr val="00B050"/>
                </a:solidFill>
                <a:latin typeface="HG丸ｺﾞｼｯｸM-PRO" panose="020F0600000000000000" pitchFamily="50" charset="-128"/>
                <a:ea typeface="HG丸ｺﾞｼｯｸM-PRO" panose="020F0600000000000000" pitchFamily="50" charset="-128"/>
              </a:rPr>
              <a:t>学校</a:t>
            </a:r>
          </a:p>
        </p:txBody>
      </p:sp>
      <p:sp>
        <p:nvSpPr>
          <p:cNvPr id="39" name="テキスト ボックス 38">
            <a:extLst>
              <a:ext uri="{FF2B5EF4-FFF2-40B4-BE49-F238E27FC236}">
                <a16:creationId xmlns:a16="http://schemas.microsoft.com/office/drawing/2014/main" id="{BF32DC1A-CDD3-9E98-E26D-F3386BCD68F5}"/>
              </a:ext>
            </a:extLst>
          </p:cNvPr>
          <p:cNvSpPr txBox="1"/>
          <p:nvPr/>
        </p:nvSpPr>
        <p:spPr>
          <a:xfrm>
            <a:off x="553432" y="2800765"/>
            <a:ext cx="2059583" cy="415498"/>
          </a:xfrm>
          <a:prstGeom prst="rect">
            <a:avLst/>
          </a:prstGeom>
          <a:noFill/>
        </p:spPr>
        <p:txBody>
          <a:bodyPr wrap="square" rtlCol="0">
            <a:spAutoFit/>
          </a:bodyPr>
          <a:lstStyle/>
          <a:p>
            <a:r>
              <a:rPr kumimoji="1" lang="ja-JP" altLang="en-US" sz="1050" dirty="0">
                <a:latin typeface="HG丸ｺﾞｼｯｸM-PRO" panose="020F0600000000000000" pitchFamily="50" charset="-128"/>
                <a:ea typeface="HG丸ｺﾞｼｯｸM-PRO" panose="020F0600000000000000" pitchFamily="50" charset="-128"/>
              </a:rPr>
              <a:t>子どもの学校の通級指導教室に通い、指導を受けます。</a:t>
            </a:r>
          </a:p>
        </p:txBody>
      </p:sp>
      <p:sp>
        <p:nvSpPr>
          <p:cNvPr id="40" name="テキスト ボックス 39">
            <a:extLst>
              <a:ext uri="{FF2B5EF4-FFF2-40B4-BE49-F238E27FC236}">
                <a16:creationId xmlns:a16="http://schemas.microsoft.com/office/drawing/2014/main" id="{BF32DC1A-CDD3-9E98-E26D-F3386BCD68F5}"/>
              </a:ext>
            </a:extLst>
          </p:cNvPr>
          <p:cNvSpPr txBox="1"/>
          <p:nvPr/>
        </p:nvSpPr>
        <p:spPr>
          <a:xfrm>
            <a:off x="2778896" y="2783126"/>
            <a:ext cx="1906006" cy="415498"/>
          </a:xfrm>
          <a:prstGeom prst="rect">
            <a:avLst/>
          </a:prstGeom>
          <a:noFill/>
        </p:spPr>
        <p:txBody>
          <a:bodyPr wrap="square" rtlCol="0">
            <a:spAutoFit/>
          </a:bodyPr>
          <a:lstStyle/>
          <a:p>
            <a:r>
              <a:rPr kumimoji="1" lang="ja-JP" altLang="en-US" sz="1050" dirty="0">
                <a:latin typeface="HG丸ｺﾞｼｯｸM-PRO" panose="020F0600000000000000" pitchFamily="50" charset="-128"/>
                <a:ea typeface="HG丸ｺﾞｼｯｸM-PRO" panose="020F0600000000000000" pitchFamily="50" charset="-128"/>
              </a:rPr>
              <a:t>近隣の学校の通級指導教室に通い、指導を受けます。</a:t>
            </a:r>
          </a:p>
        </p:txBody>
      </p:sp>
      <p:sp>
        <p:nvSpPr>
          <p:cNvPr id="41" name="テキスト ボックス 40">
            <a:extLst>
              <a:ext uri="{FF2B5EF4-FFF2-40B4-BE49-F238E27FC236}">
                <a16:creationId xmlns:a16="http://schemas.microsoft.com/office/drawing/2014/main" id="{BF32DC1A-CDD3-9E98-E26D-F3386BCD68F5}"/>
              </a:ext>
            </a:extLst>
          </p:cNvPr>
          <p:cNvSpPr txBox="1"/>
          <p:nvPr/>
        </p:nvSpPr>
        <p:spPr>
          <a:xfrm>
            <a:off x="4684902" y="2788622"/>
            <a:ext cx="2026796" cy="415498"/>
          </a:xfrm>
          <a:prstGeom prst="rect">
            <a:avLst/>
          </a:prstGeom>
          <a:noFill/>
        </p:spPr>
        <p:txBody>
          <a:bodyPr wrap="square" rtlCol="0">
            <a:spAutoFit/>
          </a:bodyPr>
          <a:lstStyle/>
          <a:p>
            <a:r>
              <a:rPr kumimoji="1" lang="ja-JP" altLang="en-US" sz="1050" dirty="0">
                <a:latin typeface="HG丸ｺﾞｼｯｸM-PRO" panose="020F0600000000000000" pitchFamily="50" charset="-128"/>
                <a:ea typeface="HG丸ｺﾞｼｯｸM-PRO" panose="020F0600000000000000" pitchFamily="50" charset="-128"/>
              </a:rPr>
              <a:t>子どもの学校に巡回</a:t>
            </a:r>
            <a:r>
              <a:rPr kumimoji="1" lang="ja-JP" altLang="en-US" sz="1050" dirty="0" smtClean="0">
                <a:latin typeface="HG丸ｺﾞｼｯｸM-PRO" panose="020F0600000000000000" pitchFamily="50" charset="-128"/>
                <a:ea typeface="HG丸ｺﾞｼｯｸM-PRO" panose="020F0600000000000000" pitchFamily="50" charset="-128"/>
              </a:rPr>
              <a:t>する先生</a:t>
            </a:r>
            <a:r>
              <a:rPr kumimoji="1" lang="ja-JP" altLang="en-US" sz="1050" dirty="0">
                <a:latin typeface="HG丸ｺﾞｼｯｸM-PRO" panose="020F0600000000000000" pitchFamily="50" charset="-128"/>
                <a:ea typeface="HG丸ｺﾞｼｯｸM-PRO" panose="020F0600000000000000" pitchFamily="50" charset="-128"/>
              </a:rPr>
              <a:t>から指導を受けます。</a:t>
            </a:r>
          </a:p>
        </p:txBody>
      </p:sp>
      <p:sp>
        <p:nvSpPr>
          <p:cNvPr id="42" name="テキスト ボックス 41">
            <a:extLst>
              <a:ext uri="{FF2B5EF4-FFF2-40B4-BE49-F238E27FC236}">
                <a16:creationId xmlns:a16="http://schemas.microsoft.com/office/drawing/2014/main" id="{BF32DC1A-CDD3-9E98-E26D-F3386BCD68F5}"/>
              </a:ext>
            </a:extLst>
          </p:cNvPr>
          <p:cNvSpPr txBox="1"/>
          <p:nvPr/>
        </p:nvSpPr>
        <p:spPr>
          <a:xfrm>
            <a:off x="5542294" y="1660433"/>
            <a:ext cx="999875" cy="261610"/>
          </a:xfrm>
          <a:prstGeom prst="rect">
            <a:avLst/>
          </a:prstGeom>
          <a:noFill/>
        </p:spPr>
        <p:txBody>
          <a:bodyPr wrap="square" rtlCol="0">
            <a:spAutoFit/>
          </a:bodyPr>
          <a:lstStyle/>
          <a:p>
            <a:pPr algn="ctr"/>
            <a:r>
              <a:rPr kumimoji="1" lang="ja-JP" altLang="en-US" sz="1050" dirty="0">
                <a:latin typeface="HG丸ｺﾞｼｯｸM-PRO" panose="020F0600000000000000" pitchFamily="50" charset="-128"/>
                <a:ea typeface="HG丸ｺﾞｼｯｸM-PRO" panose="020F0600000000000000" pitchFamily="50" charset="-128"/>
              </a:rPr>
              <a:t>通常の学級</a:t>
            </a:r>
          </a:p>
        </p:txBody>
      </p:sp>
      <p:sp>
        <p:nvSpPr>
          <p:cNvPr id="43" name="テキスト ボックス 42">
            <a:extLst>
              <a:ext uri="{FF2B5EF4-FFF2-40B4-BE49-F238E27FC236}">
                <a16:creationId xmlns:a16="http://schemas.microsoft.com/office/drawing/2014/main" id="{BF32DC1A-CDD3-9E98-E26D-F3386BCD68F5}"/>
              </a:ext>
            </a:extLst>
          </p:cNvPr>
          <p:cNvSpPr txBox="1"/>
          <p:nvPr/>
        </p:nvSpPr>
        <p:spPr>
          <a:xfrm>
            <a:off x="4638813" y="1651613"/>
            <a:ext cx="1006534" cy="261610"/>
          </a:xfrm>
          <a:prstGeom prst="rect">
            <a:avLst/>
          </a:prstGeom>
          <a:noFill/>
        </p:spPr>
        <p:txBody>
          <a:bodyPr wrap="square" rtlCol="0">
            <a:spAutoFit/>
          </a:bodyPr>
          <a:lstStyle/>
          <a:p>
            <a:r>
              <a:rPr kumimoji="1" lang="ja-JP" altLang="en-US" sz="1050" dirty="0">
                <a:latin typeface="HG丸ｺﾞｼｯｸM-PRO" panose="020F0600000000000000" pitchFamily="50" charset="-128"/>
                <a:ea typeface="HG丸ｺﾞｼｯｸM-PRO" panose="020F0600000000000000" pitchFamily="50" charset="-128"/>
              </a:rPr>
              <a:t>通級指導教室</a:t>
            </a:r>
          </a:p>
        </p:txBody>
      </p:sp>
      <p:pic>
        <p:nvPicPr>
          <p:cNvPr id="44" name="Picture 4" descr="英語の音読のイラスト | かわいいフリー素材集 いらすとや">
            <a:extLst>
              <a:ext uri="{FF2B5EF4-FFF2-40B4-BE49-F238E27FC236}">
                <a16:creationId xmlns:a16="http://schemas.microsoft.com/office/drawing/2014/main" id="{A7E64402-BBBC-EA37-A8AE-3CDC1699F612}"/>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2109452" y="2094996"/>
            <a:ext cx="648954" cy="665629"/>
          </a:xfrm>
          <a:prstGeom prst="rect">
            <a:avLst/>
          </a:prstGeom>
          <a:noFill/>
          <a:extLst>
            <a:ext uri="{909E8E84-426E-40DD-AFC4-6F175D3DCCD1}">
              <a14:hiddenFill xmlns:a14="http://schemas.microsoft.com/office/drawing/2010/main">
                <a:solidFill>
                  <a:srgbClr val="FFFFFF"/>
                </a:solidFill>
              </a14:hiddenFill>
            </a:ext>
          </a:extLst>
        </p:spPr>
      </p:pic>
      <p:sp>
        <p:nvSpPr>
          <p:cNvPr id="45" name="矢印: 右 15">
            <a:extLst>
              <a:ext uri="{FF2B5EF4-FFF2-40B4-BE49-F238E27FC236}">
                <a16:creationId xmlns:a16="http://schemas.microsoft.com/office/drawing/2014/main" id="{065D01F3-7EAC-A227-87CA-14593A1A1041}"/>
              </a:ext>
            </a:extLst>
          </p:cNvPr>
          <p:cNvSpPr/>
          <p:nvPr/>
        </p:nvSpPr>
        <p:spPr>
          <a:xfrm>
            <a:off x="851151" y="2196820"/>
            <a:ext cx="642505" cy="422555"/>
          </a:xfrm>
          <a:prstGeom prst="rightArrow">
            <a:avLst/>
          </a:prstGeom>
          <a:gradFill flip="none" rotWithShape="1">
            <a:gsLst>
              <a:gs pos="0">
                <a:schemeClr val="accent2"/>
              </a:gs>
              <a:gs pos="56000">
                <a:schemeClr val="accent2">
                  <a:lumMod val="60000"/>
                  <a:lumOff val="40000"/>
                </a:schemeClr>
              </a:gs>
              <a:gs pos="80000">
                <a:schemeClr val="accent2">
                  <a:lumMod val="20000"/>
                  <a:lumOff val="80000"/>
                </a:schemeClr>
              </a:gs>
              <a:gs pos="100000">
                <a:schemeClr val="bg1"/>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6" name="テキスト ボックス 45">
            <a:extLst>
              <a:ext uri="{FF2B5EF4-FFF2-40B4-BE49-F238E27FC236}">
                <a16:creationId xmlns:a16="http://schemas.microsoft.com/office/drawing/2014/main" id="{4CC32DAA-0C17-EB65-089E-A30A0DE5CCE9}"/>
              </a:ext>
            </a:extLst>
          </p:cNvPr>
          <p:cNvSpPr txBox="1"/>
          <p:nvPr/>
        </p:nvSpPr>
        <p:spPr>
          <a:xfrm>
            <a:off x="763537" y="2277288"/>
            <a:ext cx="783820" cy="253916"/>
          </a:xfrm>
          <a:prstGeom prst="rect">
            <a:avLst/>
          </a:prstGeom>
          <a:noFill/>
        </p:spPr>
        <p:txBody>
          <a:bodyPr wrap="square" rtlCol="0">
            <a:spAutoFit/>
          </a:bodyPr>
          <a:lstStyle/>
          <a:p>
            <a:pPr algn="ctr"/>
            <a:r>
              <a:rPr kumimoji="1" lang="ja-JP" altLang="en-US" sz="1050" b="1" dirty="0">
                <a:latin typeface="HG丸ｺﾞｼｯｸM-PRO" panose="020F0600000000000000" pitchFamily="50" charset="-128"/>
                <a:ea typeface="HG丸ｺﾞｼｯｸM-PRO" panose="020F0600000000000000" pitchFamily="50" charset="-128"/>
              </a:rPr>
              <a:t>自校通級</a:t>
            </a:r>
          </a:p>
        </p:txBody>
      </p:sp>
      <p:sp>
        <p:nvSpPr>
          <p:cNvPr id="47" name="矢印: 右 25">
            <a:extLst>
              <a:ext uri="{FF2B5EF4-FFF2-40B4-BE49-F238E27FC236}">
                <a16:creationId xmlns:a16="http://schemas.microsoft.com/office/drawing/2014/main" id="{63855410-02E8-8FB4-4393-0AA8F737FB7E}"/>
              </a:ext>
            </a:extLst>
          </p:cNvPr>
          <p:cNvSpPr/>
          <p:nvPr/>
        </p:nvSpPr>
        <p:spPr>
          <a:xfrm flipH="1">
            <a:off x="2725837" y="2287428"/>
            <a:ext cx="708029" cy="422555"/>
          </a:xfrm>
          <a:prstGeom prst="rightArrow">
            <a:avLst/>
          </a:prstGeom>
          <a:gradFill flip="none" rotWithShape="1">
            <a:gsLst>
              <a:gs pos="0">
                <a:schemeClr val="accent2"/>
              </a:gs>
              <a:gs pos="56000">
                <a:schemeClr val="accent2">
                  <a:lumMod val="60000"/>
                  <a:lumOff val="40000"/>
                </a:schemeClr>
              </a:gs>
              <a:gs pos="80000">
                <a:schemeClr val="accent2">
                  <a:lumMod val="20000"/>
                  <a:lumOff val="80000"/>
                </a:schemeClr>
              </a:gs>
              <a:gs pos="100000">
                <a:schemeClr val="bg1"/>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8" name="テキスト ボックス 47">
            <a:extLst>
              <a:ext uri="{FF2B5EF4-FFF2-40B4-BE49-F238E27FC236}">
                <a16:creationId xmlns:a16="http://schemas.microsoft.com/office/drawing/2014/main" id="{A802280A-6EC7-163C-5174-933C37AF851D}"/>
              </a:ext>
            </a:extLst>
          </p:cNvPr>
          <p:cNvSpPr txBox="1"/>
          <p:nvPr/>
        </p:nvSpPr>
        <p:spPr>
          <a:xfrm>
            <a:off x="2691028" y="2363029"/>
            <a:ext cx="783820" cy="253916"/>
          </a:xfrm>
          <a:prstGeom prst="rect">
            <a:avLst/>
          </a:prstGeom>
          <a:noFill/>
        </p:spPr>
        <p:txBody>
          <a:bodyPr wrap="square" rtlCol="0">
            <a:spAutoFit/>
          </a:bodyPr>
          <a:lstStyle/>
          <a:p>
            <a:pPr algn="ctr"/>
            <a:r>
              <a:rPr kumimoji="1" lang="ja-JP" altLang="en-US" sz="1050" b="1" dirty="0">
                <a:latin typeface="HG丸ｺﾞｼｯｸM-PRO" panose="020F0600000000000000" pitchFamily="50" charset="-128"/>
                <a:ea typeface="HG丸ｺﾞｼｯｸM-PRO" panose="020F0600000000000000" pitchFamily="50" charset="-128"/>
              </a:rPr>
              <a:t>他校通級</a:t>
            </a:r>
          </a:p>
        </p:txBody>
      </p:sp>
      <p:sp>
        <p:nvSpPr>
          <p:cNvPr id="49" name="矢印: 右 35">
            <a:extLst>
              <a:ext uri="{FF2B5EF4-FFF2-40B4-BE49-F238E27FC236}">
                <a16:creationId xmlns:a16="http://schemas.microsoft.com/office/drawing/2014/main" id="{4CBFA029-FEC9-5147-4D11-7BA5F80CE337}"/>
              </a:ext>
            </a:extLst>
          </p:cNvPr>
          <p:cNvSpPr/>
          <p:nvPr/>
        </p:nvSpPr>
        <p:spPr>
          <a:xfrm>
            <a:off x="2248881" y="1816667"/>
            <a:ext cx="2454333" cy="422555"/>
          </a:xfrm>
          <a:prstGeom prst="rightArrow">
            <a:avLst/>
          </a:prstGeom>
          <a:gradFill flip="none" rotWithShape="1">
            <a:gsLst>
              <a:gs pos="0">
                <a:schemeClr val="accent2"/>
              </a:gs>
              <a:gs pos="56000">
                <a:schemeClr val="accent2">
                  <a:lumMod val="60000"/>
                  <a:lumOff val="40000"/>
                </a:schemeClr>
              </a:gs>
              <a:gs pos="88000">
                <a:schemeClr val="accent2">
                  <a:lumMod val="40000"/>
                  <a:lumOff val="60000"/>
                </a:schemeClr>
              </a:gs>
              <a:gs pos="100000">
                <a:schemeClr val="bg1"/>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0" name="テキスト ボックス 49">
            <a:extLst>
              <a:ext uri="{FF2B5EF4-FFF2-40B4-BE49-F238E27FC236}">
                <a16:creationId xmlns:a16="http://schemas.microsoft.com/office/drawing/2014/main" id="{5239A893-D333-6A26-1E7B-CB4D839C7807}"/>
              </a:ext>
            </a:extLst>
          </p:cNvPr>
          <p:cNvSpPr txBox="1"/>
          <p:nvPr/>
        </p:nvSpPr>
        <p:spPr>
          <a:xfrm>
            <a:off x="3735632" y="1903235"/>
            <a:ext cx="783820" cy="253916"/>
          </a:xfrm>
          <a:prstGeom prst="rect">
            <a:avLst/>
          </a:prstGeom>
          <a:noFill/>
        </p:spPr>
        <p:txBody>
          <a:bodyPr wrap="square" rtlCol="0">
            <a:spAutoFit/>
          </a:bodyPr>
          <a:lstStyle/>
          <a:p>
            <a:pPr algn="ctr"/>
            <a:r>
              <a:rPr kumimoji="1" lang="ja-JP" altLang="en-US" sz="1050" b="1" dirty="0">
                <a:latin typeface="HG丸ｺﾞｼｯｸM-PRO" panose="020F0600000000000000" pitchFamily="50" charset="-128"/>
                <a:ea typeface="HG丸ｺﾞｼｯｸM-PRO" panose="020F0600000000000000" pitchFamily="50" charset="-128"/>
              </a:rPr>
              <a:t>巡回指導</a:t>
            </a:r>
          </a:p>
        </p:txBody>
      </p:sp>
      <p:sp>
        <p:nvSpPr>
          <p:cNvPr id="51" name="矢印: 右 49">
            <a:extLst>
              <a:ext uri="{FF2B5EF4-FFF2-40B4-BE49-F238E27FC236}">
                <a16:creationId xmlns:a16="http://schemas.microsoft.com/office/drawing/2014/main" id="{CD912C9F-6165-85CC-D773-5DC3186EF467}"/>
              </a:ext>
            </a:extLst>
          </p:cNvPr>
          <p:cNvSpPr/>
          <p:nvPr/>
        </p:nvSpPr>
        <p:spPr>
          <a:xfrm flipH="1">
            <a:off x="5407488" y="2313270"/>
            <a:ext cx="504637" cy="422555"/>
          </a:xfrm>
          <a:prstGeom prst="rightArrow">
            <a:avLst/>
          </a:prstGeom>
          <a:gradFill flip="none" rotWithShape="1">
            <a:gsLst>
              <a:gs pos="0">
                <a:schemeClr val="accent2"/>
              </a:gs>
              <a:gs pos="56000">
                <a:schemeClr val="accent2">
                  <a:lumMod val="60000"/>
                  <a:lumOff val="40000"/>
                </a:schemeClr>
              </a:gs>
              <a:gs pos="80000">
                <a:schemeClr val="accent2">
                  <a:lumMod val="20000"/>
                  <a:lumOff val="80000"/>
                </a:schemeClr>
              </a:gs>
              <a:gs pos="100000">
                <a:schemeClr val="bg1"/>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2" name="テキスト ボックス 51">
            <a:extLst>
              <a:ext uri="{FF2B5EF4-FFF2-40B4-BE49-F238E27FC236}">
                <a16:creationId xmlns:a16="http://schemas.microsoft.com/office/drawing/2014/main" id="{A7C35948-EDB4-4ECB-23E9-F3BA4BA96842}"/>
              </a:ext>
            </a:extLst>
          </p:cNvPr>
          <p:cNvSpPr txBox="1"/>
          <p:nvPr/>
        </p:nvSpPr>
        <p:spPr>
          <a:xfrm>
            <a:off x="5432192" y="2386234"/>
            <a:ext cx="506735" cy="253916"/>
          </a:xfrm>
          <a:prstGeom prst="rect">
            <a:avLst/>
          </a:prstGeom>
          <a:noFill/>
        </p:spPr>
        <p:txBody>
          <a:bodyPr wrap="square" rtlCol="0">
            <a:spAutoFit/>
          </a:bodyPr>
          <a:lstStyle/>
          <a:p>
            <a:pPr algn="ctr"/>
            <a:r>
              <a:rPr kumimoji="1" lang="ja-JP" altLang="en-US" sz="1050" b="1" dirty="0">
                <a:latin typeface="HG丸ｺﾞｼｯｸM-PRO" panose="020F0600000000000000" pitchFamily="50" charset="-128"/>
                <a:ea typeface="HG丸ｺﾞｼｯｸM-PRO" panose="020F0600000000000000" pitchFamily="50" charset="-128"/>
              </a:rPr>
              <a:t>通級</a:t>
            </a:r>
          </a:p>
        </p:txBody>
      </p:sp>
      <p:sp>
        <p:nvSpPr>
          <p:cNvPr id="56" name="フリーフォーム 55"/>
          <p:cNvSpPr/>
          <p:nvPr/>
        </p:nvSpPr>
        <p:spPr>
          <a:xfrm>
            <a:off x="5479566" y="8571158"/>
            <a:ext cx="1152000" cy="1152000"/>
          </a:xfrm>
          <a:custGeom>
            <a:avLst/>
            <a:gdLst>
              <a:gd name="connsiteX0" fmla="*/ 868273 w 1223257"/>
              <a:gd name="connsiteY0" fmla="*/ 195034 h 1223257"/>
              <a:gd name="connsiteX1" fmla="*/ 963423 w 1223257"/>
              <a:gd name="connsiteY1" fmla="*/ 115190 h 1223257"/>
              <a:gd name="connsiteX2" fmla="*/ 1039437 w 1223257"/>
              <a:gd name="connsiteY2" fmla="*/ 178973 h 1223257"/>
              <a:gd name="connsiteX3" fmla="*/ 977328 w 1223257"/>
              <a:gd name="connsiteY3" fmla="*/ 286542 h 1223257"/>
              <a:gd name="connsiteX4" fmla="*/ 1076011 w 1223257"/>
              <a:gd name="connsiteY4" fmla="*/ 457467 h 1223257"/>
              <a:gd name="connsiteX5" fmla="*/ 1200223 w 1223257"/>
              <a:gd name="connsiteY5" fmla="*/ 457463 h 1223257"/>
              <a:gd name="connsiteX6" fmla="*/ 1217454 w 1223257"/>
              <a:gd name="connsiteY6" fmla="*/ 555185 h 1223257"/>
              <a:gd name="connsiteX7" fmla="*/ 1100732 w 1223257"/>
              <a:gd name="connsiteY7" fmla="*/ 597665 h 1223257"/>
              <a:gd name="connsiteX8" fmla="*/ 1066460 w 1223257"/>
              <a:gd name="connsiteY8" fmla="*/ 792033 h 1223257"/>
              <a:gd name="connsiteX9" fmla="*/ 1161614 w 1223257"/>
              <a:gd name="connsiteY9" fmla="*/ 871873 h 1223257"/>
              <a:gd name="connsiteX10" fmla="*/ 1111999 w 1223257"/>
              <a:gd name="connsiteY10" fmla="*/ 957808 h 1223257"/>
              <a:gd name="connsiteX11" fmla="*/ 995279 w 1223257"/>
              <a:gd name="connsiteY11" fmla="*/ 915321 h 1223257"/>
              <a:gd name="connsiteX12" fmla="*/ 844087 w 1223257"/>
              <a:gd name="connsiteY12" fmla="*/ 1042186 h 1223257"/>
              <a:gd name="connsiteX13" fmla="*/ 865660 w 1223257"/>
              <a:gd name="connsiteY13" fmla="*/ 1164511 h 1223257"/>
              <a:gd name="connsiteX14" fmla="*/ 772415 w 1223257"/>
              <a:gd name="connsiteY14" fmla="*/ 1198449 h 1223257"/>
              <a:gd name="connsiteX15" fmla="*/ 710312 w 1223257"/>
              <a:gd name="connsiteY15" fmla="*/ 1090877 h 1223257"/>
              <a:gd name="connsiteX16" fmla="*/ 512945 w 1223257"/>
              <a:gd name="connsiteY16" fmla="*/ 1090877 h 1223257"/>
              <a:gd name="connsiteX17" fmla="*/ 450842 w 1223257"/>
              <a:gd name="connsiteY17" fmla="*/ 1198449 h 1223257"/>
              <a:gd name="connsiteX18" fmla="*/ 357597 w 1223257"/>
              <a:gd name="connsiteY18" fmla="*/ 1164511 h 1223257"/>
              <a:gd name="connsiteX19" fmla="*/ 379170 w 1223257"/>
              <a:gd name="connsiteY19" fmla="*/ 1042186 h 1223257"/>
              <a:gd name="connsiteX20" fmla="*/ 227978 w 1223257"/>
              <a:gd name="connsiteY20" fmla="*/ 915321 h 1223257"/>
              <a:gd name="connsiteX21" fmla="*/ 111258 w 1223257"/>
              <a:gd name="connsiteY21" fmla="*/ 957808 h 1223257"/>
              <a:gd name="connsiteX22" fmla="*/ 61643 w 1223257"/>
              <a:gd name="connsiteY22" fmla="*/ 871873 h 1223257"/>
              <a:gd name="connsiteX23" fmla="*/ 156797 w 1223257"/>
              <a:gd name="connsiteY23" fmla="*/ 792033 h 1223257"/>
              <a:gd name="connsiteX24" fmla="*/ 122525 w 1223257"/>
              <a:gd name="connsiteY24" fmla="*/ 597665 h 1223257"/>
              <a:gd name="connsiteX25" fmla="*/ 5803 w 1223257"/>
              <a:gd name="connsiteY25" fmla="*/ 555185 h 1223257"/>
              <a:gd name="connsiteX26" fmla="*/ 23034 w 1223257"/>
              <a:gd name="connsiteY26" fmla="*/ 457463 h 1223257"/>
              <a:gd name="connsiteX27" fmla="*/ 147246 w 1223257"/>
              <a:gd name="connsiteY27" fmla="*/ 457467 h 1223257"/>
              <a:gd name="connsiteX28" fmla="*/ 245929 w 1223257"/>
              <a:gd name="connsiteY28" fmla="*/ 286542 h 1223257"/>
              <a:gd name="connsiteX29" fmla="*/ 183820 w 1223257"/>
              <a:gd name="connsiteY29" fmla="*/ 178973 h 1223257"/>
              <a:gd name="connsiteX30" fmla="*/ 259834 w 1223257"/>
              <a:gd name="connsiteY30" fmla="*/ 115190 h 1223257"/>
              <a:gd name="connsiteX31" fmla="*/ 354984 w 1223257"/>
              <a:gd name="connsiteY31" fmla="*/ 195034 h 1223257"/>
              <a:gd name="connsiteX32" fmla="*/ 540448 w 1223257"/>
              <a:gd name="connsiteY32" fmla="*/ 127531 h 1223257"/>
              <a:gd name="connsiteX33" fmla="*/ 562014 w 1223257"/>
              <a:gd name="connsiteY33" fmla="*/ 5205 h 1223257"/>
              <a:gd name="connsiteX34" fmla="*/ 661243 w 1223257"/>
              <a:gd name="connsiteY34" fmla="*/ 5205 h 1223257"/>
              <a:gd name="connsiteX35" fmla="*/ 682809 w 1223257"/>
              <a:gd name="connsiteY35" fmla="*/ 127531 h 1223257"/>
              <a:gd name="connsiteX36" fmla="*/ 868273 w 1223257"/>
              <a:gd name="connsiteY36" fmla="*/ 195034 h 1223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223257" h="1223257">
                <a:moveTo>
                  <a:pt x="868273" y="195034"/>
                </a:moveTo>
                <a:lnTo>
                  <a:pt x="963423" y="115190"/>
                </a:lnTo>
                <a:lnTo>
                  <a:pt x="1039437" y="178973"/>
                </a:lnTo>
                <a:lnTo>
                  <a:pt x="977328" y="286542"/>
                </a:lnTo>
                <a:cubicBezTo>
                  <a:pt x="1021491" y="336222"/>
                  <a:pt x="1055068" y="394380"/>
                  <a:pt x="1076011" y="457467"/>
                </a:cubicBezTo>
                <a:lnTo>
                  <a:pt x="1200223" y="457463"/>
                </a:lnTo>
                <a:lnTo>
                  <a:pt x="1217454" y="555185"/>
                </a:lnTo>
                <a:lnTo>
                  <a:pt x="1100732" y="597665"/>
                </a:lnTo>
                <a:cubicBezTo>
                  <a:pt x="1102629" y="664110"/>
                  <a:pt x="1090968" y="730244"/>
                  <a:pt x="1066460" y="792033"/>
                </a:cubicBezTo>
                <a:lnTo>
                  <a:pt x="1161614" y="871873"/>
                </a:lnTo>
                <a:lnTo>
                  <a:pt x="1111999" y="957808"/>
                </a:lnTo>
                <a:lnTo>
                  <a:pt x="995279" y="915321"/>
                </a:lnTo>
                <a:cubicBezTo>
                  <a:pt x="954022" y="967440"/>
                  <a:pt x="902579" y="1010606"/>
                  <a:pt x="844087" y="1042186"/>
                </a:cubicBezTo>
                <a:lnTo>
                  <a:pt x="865660" y="1164511"/>
                </a:lnTo>
                <a:lnTo>
                  <a:pt x="772415" y="1198449"/>
                </a:lnTo>
                <a:lnTo>
                  <a:pt x="710312" y="1090877"/>
                </a:lnTo>
                <a:cubicBezTo>
                  <a:pt x="645206" y="1104283"/>
                  <a:pt x="578051" y="1104283"/>
                  <a:pt x="512945" y="1090877"/>
                </a:cubicBezTo>
                <a:lnTo>
                  <a:pt x="450842" y="1198449"/>
                </a:lnTo>
                <a:lnTo>
                  <a:pt x="357597" y="1164511"/>
                </a:lnTo>
                <a:lnTo>
                  <a:pt x="379170" y="1042186"/>
                </a:lnTo>
                <a:cubicBezTo>
                  <a:pt x="320679" y="1010606"/>
                  <a:pt x="269235" y="967440"/>
                  <a:pt x="227978" y="915321"/>
                </a:cubicBezTo>
                <a:lnTo>
                  <a:pt x="111258" y="957808"/>
                </a:lnTo>
                <a:lnTo>
                  <a:pt x="61643" y="871873"/>
                </a:lnTo>
                <a:lnTo>
                  <a:pt x="156797" y="792033"/>
                </a:lnTo>
                <a:cubicBezTo>
                  <a:pt x="132289" y="730244"/>
                  <a:pt x="120628" y="664109"/>
                  <a:pt x="122525" y="597665"/>
                </a:cubicBezTo>
                <a:lnTo>
                  <a:pt x="5803" y="555185"/>
                </a:lnTo>
                <a:lnTo>
                  <a:pt x="23034" y="457463"/>
                </a:lnTo>
                <a:lnTo>
                  <a:pt x="147246" y="457467"/>
                </a:lnTo>
                <a:cubicBezTo>
                  <a:pt x="168189" y="394381"/>
                  <a:pt x="201766" y="336223"/>
                  <a:pt x="245929" y="286542"/>
                </a:cubicBezTo>
                <a:lnTo>
                  <a:pt x="183820" y="178973"/>
                </a:lnTo>
                <a:lnTo>
                  <a:pt x="259834" y="115190"/>
                </a:lnTo>
                <a:lnTo>
                  <a:pt x="354984" y="195034"/>
                </a:lnTo>
                <a:cubicBezTo>
                  <a:pt x="411578" y="160169"/>
                  <a:pt x="474683" y="137200"/>
                  <a:pt x="540448" y="127531"/>
                </a:cubicBezTo>
                <a:lnTo>
                  <a:pt x="562014" y="5205"/>
                </a:lnTo>
                <a:lnTo>
                  <a:pt x="661243" y="5205"/>
                </a:lnTo>
                <a:lnTo>
                  <a:pt x="682809" y="127531"/>
                </a:lnTo>
                <a:cubicBezTo>
                  <a:pt x="748574" y="137201"/>
                  <a:pt x="811679" y="160169"/>
                  <a:pt x="868273" y="195034"/>
                </a:cubicBezTo>
                <a:close/>
              </a:path>
            </a:pathLst>
          </a:custGeom>
          <a:solidFill>
            <a:srgbClr val="00B0F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61169" tIns="301782" rIns="261169" bIns="323176" numCol="1" spcCol="1270" anchor="ctr" anchorCtr="0">
            <a:noAutofit/>
          </a:bodyPr>
          <a:lstStyle/>
          <a:p>
            <a:pPr lvl="0" algn="ctr" defTabSz="533400">
              <a:lnSpc>
                <a:spcPts val="1200"/>
              </a:lnSpc>
              <a:spcBef>
                <a:spcPct val="0"/>
              </a:spcBef>
              <a:spcAft>
                <a:spcPct val="35000"/>
              </a:spcAft>
            </a:pPr>
            <a:r>
              <a:rPr kumimoji="1" lang="ja-JP" altLang="en-US" sz="1200" b="1" kern="1200" dirty="0" smtClean="0">
                <a:latin typeface="ＤＦ特太ゴシック体" panose="020B0509000000000000" pitchFamily="49" charset="-128"/>
                <a:ea typeface="ＤＦ特太ゴシック体" panose="020B0509000000000000" pitchFamily="49" charset="-128"/>
              </a:rPr>
              <a:t>通常の</a:t>
            </a:r>
            <a:endParaRPr kumimoji="1" lang="en-US" altLang="ja-JP" sz="1200" b="1" kern="1200" dirty="0" smtClean="0">
              <a:latin typeface="ＤＦ特太ゴシック体" panose="020B0509000000000000" pitchFamily="49" charset="-128"/>
              <a:ea typeface="ＤＦ特太ゴシック体" panose="020B0509000000000000" pitchFamily="49" charset="-128"/>
            </a:endParaRPr>
          </a:p>
          <a:p>
            <a:pPr lvl="0" algn="ctr" defTabSz="533400">
              <a:lnSpc>
                <a:spcPts val="1200"/>
              </a:lnSpc>
              <a:spcBef>
                <a:spcPct val="0"/>
              </a:spcBef>
              <a:spcAft>
                <a:spcPct val="35000"/>
              </a:spcAft>
            </a:pPr>
            <a:r>
              <a:rPr kumimoji="1" lang="ja-JP" altLang="en-US" sz="1200" b="1" kern="1200" dirty="0" smtClean="0">
                <a:latin typeface="ＤＦ特太ゴシック体" panose="020B0509000000000000" pitchFamily="49" charset="-128"/>
                <a:ea typeface="ＤＦ特太ゴシック体" panose="020B0509000000000000" pitchFamily="49" charset="-128"/>
              </a:rPr>
              <a:t>学級</a:t>
            </a:r>
            <a:endParaRPr kumimoji="1" lang="ja-JP" altLang="en-US" sz="1200" b="1" kern="1200" dirty="0">
              <a:latin typeface="ＤＦ特太ゴシック体" panose="020B0509000000000000" pitchFamily="49" charset="-128"/>
              <a:ea typeface="ＤＦ特太ゴシック体" panose="020B0509000000000000" pitchFamily="49" charset="-128"/>
            </a:endParaRPr>
          </a:p>
        </p:txBody>
      </p:sp>
      <p:sp>
        <p:nvSpPr>
          <p:cNvPr id="57" name="フリーフォーム 56"/>
          <p:cNvSpPr/>
          <p:nvPr/>
        </p:nvSpPr>
        <p:spPr>
          <a:xfrm>
            <a:off x="4943668" y="7570060"/>
            <a:ext cx="1260000" cy="1260000"/>
          </a:xfrm>
          <a:custGeom>
            <a:avLst/>
            <a:gdLst>
              <a:gd name="connsiteX0" fmla="*/ 935206 w 1244946"/>
              <a:gd name="connsiteY0" fmla="*/ 306555 h 1210366"/>
              <a:gd name="connsiteX1" fmla="*/ 1112807 w 1244946"/>
              <a:gd name="connsiteY1" fmla="*/ 249622 h 1210366"/>
              <a:gd name="connsiteX2" fmla="*/ 1181652 w 1244946"/>
              <a:gd name="connsiteY2" fmla="*/ 364188 h 1210366"/>
              <a:gd name="connsiteX3" fmla="*/ 1048014 w 1244946"/>
              <a:gd name="connsiteY3" fmla="*/ 494283 h 1210366"/>
              <a:gd name="connsiteX4" fmla="*/ 1048014 w 1244946"/>
              <a:gd name="connsiteY4" fmla="*/ 716084 h 1210366"/>
              <a:gd name="connsiteX5" fmla="*/ 1181652 w 1244946"/>
              <a:gd name="connsiteY5" fmla="*/ 846178 h 1210366"/>
              <a:gd name="connsiteX6" fmla="*/ 1112807 w 1244946"/>
              <a:gd name="connsiteY6" fmla="*/ 960744 h 1210366"/>
              <a:gd name="connsiteX7" fmla="*/ 935206 w 1244946"/>
              <a:gd name="connsiteY7" fmla="*/ 903811 h 1210366"/>
              <a:gd name="connsiteX8" fmla="*/ 735281 w 1244946"/>
              <a:gd name="connsiteY8" fmla="*/ 1014711 h 1210366"/>
              <a:gd name="connsiteX9" fmla="*/ 692604 w 1244946"/>
              <a:gd name="connsiteY9" fmla="*/ 1196266 h 1210366"/>
              <a:gd name="connsiteX10" fmla="*/ 552342 w 1244946"/>
              <a:gd name="connsiteY10" fmla="*/ 1196266 h 1210366"/>
              <a:gd name="connsiteX11" fmla="*/ 509665 w 1244946"/>
              <a:gd name="connsiteY11" fmla="*/ 1014711 h 1210366"/>
              <a:gd name="connsiteX12" fmla="*/ 309740 w 1244946"/>
              <a:gd name="connsiteY12" fmla="*/ 903811 h 1210366"/>
              <a:gd name="connsiteX13" fmla="*/ 132139 w 1244946"/>
              <a:gd name="connsiteY13" fmla="*/ 960744 h 1210366"/>
              <a:gd name="connsiteX14" fmla="*/ 63294 w 1244946"/>
              <a:gd name="connsiteY14" fmla="*/ 846178 h 1210366"/>
              <a:gd name="connsiteX15" fmla="*/ 196932 w 1244946"/>
              <a:gd name="connsiteY15" fmla="*/ 716083 h 1210366"/>
              <a:gd name="connsiteX16" fmla="*/ 196932 w 1244946"/>
              <a:gd name="connsiteY16" fmla="*/ 494282 h 1210366"/>
              <a:gd name="connsiteX17" fmla="*/ 63294 w 1244946"/>
              <a:gd name="connsiteY17" fmla="*/ 364188 h 1210366"/>
              <a:gd name="connsiteX18" fmla="*/ 132139 w 1244946"/>
              <a:gd name="connsiteY18" fmla="*/ 249622 h 1210366"/>
              <a:gd name="connsiteX19" fmla="*/ 309740 w 1244946"/>
              <a:gd name="connsiteY19" fmla="*/ 306555 h 1210366"/>
              <a:gd name="connsiteX20" fmla="*/ 509665 w 1244946"/>
              <a:gd name="connsiteY20" fmla="*/ 195655 h 1210366"/>
              <a:gd name="connsiteX21" fmla="*/ 552342 w 1244946"/>
              <a:gd name="connsiteY21" fmla="*/ 14100 h 1210366"/>
              <a:gd name="connsiteX22" fmla="*/ 692604 w 1244946"/>
              <a:gd name="connsiteY22" fmla="*/ 14100 h 1210366"/>
              <a:gd name="connsiteX23" fmla="*/ 735281 w 1244946"/>
              <a:gd name="connsiteY23" fmla="*/ 195655 h 1210366"/>
              <a:gd name="connsiteX24" fmla="*/ 935206 w 1244946"/>
              <a:gd name="connsiteY24" fmla="*/ 306555 h 1210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946" h="1210366">
                <a:moveTo>
                  <a:pt x="935206" y="306555"/>
                </a:moveTo>
                <a:lnTo>
                  <a:pt x="1112807" y="249622"/>
                </a:lnTo>
                <a:lnTo>
                  <a:pt x="1181652" y="364188"/>
                </a:lnTo>
                <a:lnTo>
                  <a:pt x="1048014" y="494283"/>
                </a:lnTo>
                <a:cubicBezTo>
                  <a:pt x="1068516" y="566905"/>
                  <a:pt x="1068516" y="643462"/>
                  <a:pt x="1048014" y="716084"/>
                </a:cubicBezTo>
                <a:lnTo>
                  <a:pt x="1181652" y="846178"/>
                </a:lnTo>
                <a:lnTo>
                  <a:pt x="1112807" y="960744"/>
                </a:lnTo>
                <a:lnTo>
                  <a:pt x="935206" y="903811"/>
                </a:lnTo>
                <a:cubicBezTo>
                  <a:pt x="879998" y="957181"/>
                  <a:pt x="810991" y="995460"/>
                  <a:pt x="735281" y="1014711"/>
                </a:cubicBezTo>
                <a:lnTo>
                  <a:pt x="692604" y="1196266"/>
                </a:lnTo>
                <a:lnTo>
                  <a:pt x="552342" y="1196266"/>
                </a:lnTo>
                <a:lnTo>
                  <a:pt x="509665" y="1014711"/>
                </a:lnTo>
                <a:cubicBezTo>
                  <a:pt x="433955" y="995459"/>
                  <a:pt x="364948" y="957181"/>
                  <a:pt x="309740" y="903811"/>
                </a:cubicBezTo>
                <a:lnTo>
                  <a:pt x="132139" y="960744"/>
                </a:lnTo>
                <a:lnTo>
                  <a:pt x="63294" y="846178"/>
                </a:lnTo>
                <a:lnTo>
                  <a:pt x="196932" y="716083"/>
                </a:lnTo>
                <a:cubicBezTo>
                  <a:pt x="176430" y="643461"/>
                  <a:pt x="176430" y="566904"/>
                  <a:pt x="196932" y="494282"/>
                </a:cubicBezTo>
                <a:lnTo>
                  <a:pt x="63294" y="364188"/>
                </a:lnTo>
                <a:lnTo>
                  <a:pt x="132139" y="249622"/>
                </a:lnTo>
                <a:lnTo>
                  <a:pt x="309740" y="306555"/>
                </a:lnTo>
                <a:cubicBezTo>
                  <a:pt x="364948" y="253185"/>
                  <a:pt x="433955" y="214906"/>
                  <a:pt x="509665" y="195655"/>
                </a:cubicBezTo>
                <a:lnTo>
                  <a:pt x="552342" y="14100"/>
                </a:lnTo>
                <a:lnTo>
                  <a:pt x="692604" y="14100"/>
                </a:lnTo>
                <a:lnTo>
                  <a:pt x="735281" y="195655"/>
                </a:lnTo>
                <a:cubicBezTo>
                  <a:pt x="810991" y="214907"/>
                  <a:pt x="879998" y="253185"/>
                  <a:pt x="935206" y="306555"/>
                </a:cubicBezTo>
                <a:close/>
              </a:path>
            </a:pathLst>
          </a:custGeom>
          <a:solidFill>
            <a:srgbClr val="FFC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24980" tIns="321795" rIns="324980" bIns="321795" numCol="1" spcCol="1270" anchor="ctr" anchorCtr="0">
            <a:noAutofit/>
          </a:bodyPr>
          <a:lstStyle/>
          <a:p>
            <a:pPr lvl="0" algn="ctr" defTabSz="533400">
              <a:lnSpc>
                <a:spcPts val="1200"/>
              </a:lnSpc>
              <a:spcBef>
                <a:spcPct val="0"/>
              </a:spcBef>
              <a:spcAft>
                <a:spcPct val="35000"/>
              </a:spcAft>
            </a:pPr>
            <a:r>
              <a:rPr kumimoji="1" lang="ja-JP" altLang="en-US" sz="1200" kern="1200" dirty="0" smtClean="0">
                <a:latin typeface="ＤＦ特太ゴシック体" panose="020B0509000000000000" pitchFamily="49" charset="-128"/>
                <a:ea typeface="ＤＦ特太ゴシック体" panose="020B0509000000000000" pitchFamily="49" charset="-128"/>
              </a:rPr>
              <a:t>通級に</a:t>
            </a:r>
            <a:endParaRPr kumimoji="1" lang="en-US" altLang="ja-JP" sz="1200" kern="1200" dirty="0" smtClean="0">
              <a:latin typeface="ＤＦ特太ゴシック体" panose="020B0509000000000000" pitchFamily="49" charset="-128"/>
              <a:ea typeface="ＤＦ特太ゴシック体" panose="020B0509000000000000" pitchFamily="49" charset="-128"/>
            </a:endParaRPr>
          </a:p>
          <a:p>
            <a:pPr lvl="0" algn="ctr" defTabSz="533400">
              <a:lnSpc>
                <a:spcPts val="1200"/>
              </a:lnSpc>
              <a:spcBef>
                <a:spcPct val="0"/>
              </a:spcBef>
              <a:spcAft>
                <a:spcPct val="35000"/>
              </a:spcAft>
            </a:pPr>
            <a:r>
              <a:rPr kumimoji="1" lang="ja-JP" altLang="en-US" sz="1200" kern="1200" dirty="0" smtClean="0">
                <a:latin typeface="ＤＦ特太ゴシック体" panose="020B0509000000000000" pitchFamily="49" charset="-128"/>
                <a:ea typeface="ＤＦ特太ゴシック体" panose="020B0509000000000000" pitchFamily="49" charset="-128"/>
              </a:rPr>
              <a:t>よる指導</a:t>
            </a:r>
            <a:endParaRPr kumimoji="1" lang="ja-JP" altLang="en-US" sz="1200" kern="1200" dirty="0">
              <a:latin typeface="ＤＦ特太ゴシック体" panose="020B0509000000000000" pitchFamily="49" charset="-128"/>
              <a:ea typeface="ＤＦ特太ゴシック体" panose="020B0509000000000000" pitchFamily="49" charset="-128"/>
            </a:endParaRPr>
          </a:p>
        </p:txBody>
      </p:sp>
      <p:sp>
        <p:nvSpPr>
          <p:cNvPr id="58" name="フリーフォーム 57"/>
          <p:cNvSpPr/>
          <p:nvPr/>
        </p:nvSpPr>
        <p:spPr>
          <a:xfrm>
            <a:off x="5540065" y="6805902"/>
            <a:ext cx="1296000" cy="1296000"/>
          </a:xfrm>
          <a:custGeom>
            <a:avLst/>
            <a:gdLst>
              <a:gd name="connsiteX0" fmla="*/ 652222 w 871667"/>
              <a:gd name="connsiteY0" fmla="*/ 220771 h 871667"/>
              <a:gd name="connsiteX1" fmla="*/ 780823 w 871667"/>
              <a:gd name="connsiteY1" fmla="*/ 182013 h 871667"/>
              <a:gd name="connsiteX2" fmla="*/ 828143 w 871667"/>
              <a:gd name="connsiteY2" fmla="*/ 263974 h 871667"/>
              <a:gd name="connsiteX3" fmla="*/ 730277 w 871667"/>
              <a:gd name="connsiteY3" fmla="*/ 355967 h 871667"/>
              <a:gd name="connsiteX4" fmla="*/ 730277 w 871667"/>
              <a:gd name="connsiteY4" fmla="*/ 515701 h 871667"/>
              <a:gd name="connsiteX5" fmla="*/ 828143 w 871667"/>
              <a:gd name="connsiteY5" fmla="*/ 607693 h 871667"/>
              <a:gd name="connsiteX6" fmla="*/ 780823 w 871667"/>
              <a:gd name="connsiteY6" fmla="*/ 689654 h 871667"/>
              <a:gd name="connsiteX7" fmla="*/ 652222 w 871667"/>
              <a:gd name="connsiteY7" fmla="*/ 650896 h 871667"/>
              <a:gd name="connsiteX8" fmla="*/ 513889 w 871667"/>
              <a:gd name="connsiteY8" fmla="*/ 730763 h 871667"/>
              <a:gd name="connsiteX9" fmla="*/ 483154 w 871667"/>
              <a:gd name="connsiteY9" fmla="*/ 861513 h 871667"/>
              <a:gd name="connsiteX10" fmla="*/ 388513 w 871667"/>
              <a:gd name="connsiteY10" fmla="*/ 861513 h 871667"/>
              <a:gd name="connsiteX11" fmla="*/ 357778 w 871667"/>
              <a:gd name="connsiteY11" fmla="*/ 730763 h 871667"/>
              <a:gd name="connsiteX12" fmla="*/ 219445 w 871667"/>
              <a:gd name="connsiteY12" fmla="*/ 650896 h 871667"/>
              <a:gd name="connsiteX13" fmla="*/ 90844 w 871667"/>
              <a:gd name="connsiteY13" fmla="*/ 689654 h 871667"/>
              <a:gd name="connsiteX14" fmla="*/ 43524 w 871667"/>
              <a:gd name="connsiteY14" fmla="*/ 607693 h 871667"/>
              <a:gd name="connsiteX15" fmla="*/ 141390 w 871667"/>
              <a:gd name="connsiteY15" fmla="*/ 515700 h 871667"/>
              <a:gd name="connsiteX16" fmla="*/ 141390 w 871667"/>
              <a:gd name="connsiteY16" fmla="*/ 355966 h 871667"/>
              <a:gd name="connsiteX17" fmla="*/ 43524 w 871667"/>
              <a:gd name="connsiteY17" fmla="*/ 263974 h 871667"/>
              <a:gd name="connsiteX18" fmla="*/ 90844 w 871667"/>
              <a:gd name="connsiteY18" fmla="*/ 182013 h 871667"/>
              <a:gd name="connsiteX19" fmla="*/ 219445 w 871667"/>
              <a:gd name="connsiteY19" fmla="*/ 220771 h 871667"/>
              <a:gd name="connsiteX20" fmla="*/ 357778 w 871667"/>
              <a:gd name="connsiteY20" fmla="*/ 140904 h 871667"/>
              <a:gd name="connsiteX21" fmla="*/ 388513 w 871667"/>
              <a:gd name="connsiteY21" fmla="*/ 10154 h 871667"/>
              <a:gd name="connsiteX22" fmla="*/ 483154 w 871667"/>
              <a:gd name="connsiteY22" fmla="*/ 10154 h 871667"/>
              <a:gd name="connsiteX23" fmla="*/ 513889 w 871667"/>
              <a:gd name="connsiteY23" fmla="*/ 140904 h 871667"/>
              <a:gd name="connsiteX24" fmla="*/ 652222 w 871667"/>
              <a:gd name="connsiteY24" fmla="*/ 220771 h 871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71667" h="871667">
                <a:moveTo>
                  <a:pt x="561046" y="220491"/>
                </a:moveTo>
                <a:lnTo>
                  <a:pt x="654279" y="162747"/>
                </a:lnTo>
                <a:lnTo>
                  <a:pt x="708920" y="217388"/>
                </a:lnTo>
                <a:lnTo>
                  <a:pt x="651176" y="310622"/>
                </a:lnTo>
                <a:cubicBezTo>
                  <a:pt x="673416" y="348872"/>
                  <a:pt x="685067" y="392354"/>
                  <a:pt x="684931" y="436600"/>
                </a:cubicBezTo>
                <a:lnTo>
                  <a:pt x="781556" y="488470"/>
                </a:lnTo>
                <a:lnTo>
                  <a:pt x="761556" y="563110"/>
                </a:lnTo>
                <a:lnTo>
                  <a:pt x="651942" y="559720"/>
                </a:lnTo>
                <a:cubicBezTo>
                  <a:pt x="629936" y="598105"/>
                  <a:pt x="598105" y="629937"/>
                  <a:pt x="559720" y="651942"/>
                </a:cubicBezTo>
                <a:lnTo>
                  <a:pt x="563111" y="761556"/>
                </a:lnTo>
                <a:lnTo>
                  <a:pt x="488470" y="781556"/>
                </a:lnTo>
                <a:lnTo>
                  <a:pt x="436599" y="684932"/>
                </a:lnTo>
                <a:cubicBezTo>
                  <a:pt x="392354" y="685068"/>
                  <a:pt x="348871" y="673417"/>
                  <a:pt x="310621" y="651176"/>
                </a:cubicBezTo>
                <a:lnTo>
                  <a:pt x="217388" y="708920"/>
                </a:lnTo>
                <a:lnTo>
                  <a:pt x="162747" y="654279"/>
                </a:lnTo>
                <a:lnTo>
                  <a:pt x="220491" y="561045"/>
                </a:lnTo>
                <a:cubicBezTo>
                  <a:pt x="198251" y="522795"/>
                  <a:pt x="186600" y="479313"/>
                  <a:pt x="186736" y="435067"/>
                </a:cubicBezTo>
                <a:lnTo>
                  <a:pt x="90111" y="383197"/>
                </a:lnTo>
                <a:lnTo>
                  <a:pt x="110111" y="308557"/>
                </a:lnTo>
                <a:lnTo>
                  <a:pt x="219725" y="311947"/>
                </a:lnTo>
                <a:cubicBezTo>
                  <a:pt x="241731" y="273562"/>
                  <a:pt x="273562" y="241730"/>
                  <a:pt x="311947" y="219725"/>
                </a:cubicBezTo>
                <a:lnTo>
                  <a:pt x="308556" y="110111"/>
                </a:lnTo>
                <a:lnTo>
                  <a:pt x="383197" y="90111"/>
                </a:lnTo>
                <a:lnTo>
                  <a:pt x="435068" y="186735"/>
                </a:lnTo>
                <a:cubicBezTo>
                  <a:pt x="479313" y="186599"/>
                  <a:pt x="522796" y="198250"/>
                  <a:pt x="561046" y="220491"/>
                </a:cubicBezTo>
                <a:close/>
              </a:path>
            </a:pathLst>
          </a:custGeom>
          <a:solidFill>
            <a:schemeClr val="accent6"/>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04374" tIns="304374" rIns="304375" bIns="304375" numCol="1" spcCol="1270" anchor="ctr" anchorCtr="0">
            <a:noAutofit/>
          </a:bodyPr>
          <a:lstStyle/>
          <a:p>
            <a:pPr lvl="0" algn="ctr" defTabSz="533400">
              <a:lnSpc>
                <a:spcPct val="90000"/>
              </a:lnSpc>
              <a:spcBef>
                <a:spcPct val="0"/>
              </a:spcBef>
              <a:spcAft>
                <a:spcPct val="35000"/>
              </a:spcAft>
            </a:pPr>
            <a:r>
              <a:rPr kumimoji="1" lang="ja-JP" altLang="en-US" sz="1200" kern="1200" dirty="0" smtClean="0">
                <a:latin typeface="ＤＦ特太ゴシック体" panose="020B0509000000000000" pitchFamily="49" charset="-128"/>
                <a:ea typeface="ＤＦ特太ゴシック体" panose="020B0509000000000000" pitchFamily="49" charset="-128"/>
              </a:rPr>
              <a:t>家庭</a:t>
            </a:r>
            <a:endParaRPr kumimoji="1" lang="ja-JP" altLang="en-US" sz="1200" kern="1200" dirty="0">
              <a:latin typeface="ＤＦ特太ゴシック体" panose="020B0509000000000000" pitchFamily="49" charset="-128"/>
              <a:ea typeface="ＤＦ特太ゴシック体" panose="020B0509000000000000" pitchFamily="49" charset="-128"/>
            </a:endParaRPr>
          </a:p>
        </p:txBody>
      </p:sp>
      <p:sp>
        <p:nvSpPr>
          <p:cNvPr id="59" name="環状矢印 58"/>
          <p:cNvSpPr/>
          <p:nvPr/>
        </p:nvSpPr>
        <p:spPr>
          <a:xfrm rot="535776">
            <a:off x="5344739" y="8472365"/>
            <a:ext cx="1435439" cy="1429779"/>
          </a:xfrm>
          <a:prstGeom prst="circularArrow">
            <a:avLst>
              <a:gd name="adj1" fmla="val 4687"/>
              <a:gd name="adj2" fmla="val 299029"/>
              <a:gd name="adj3" fmla="val 2437546"/>
              <a:gd name="adj4" fmla="val 16042436"/>
              <a:gd name="adj5" fmla="val 5469"/>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60" name="図形 59"/>
          <p:cNvSpPr/>
          <p:nvPr/>
        </p:nvSpPr>
        <p:spPr>
          <a:xfrm rot="1725382">
            <a:off x="4886059" y="7413661"/>
            <a:ext cx="1137629" cy="1137629"/>
          </a:xfrm>
          <a:prstGeom prst="leftCircularArrow">
            <a:avLst>
              <a:gd name="adj1" fmla="val 6452"/>
              <a:gd name="adj2" fmla="val 429999"/>
              <a:gd name="adj3" fmla="val 10489124"/>
              <a:gd name="adj4" fmla="val 14837806"/>
              <a:gd name="adj5" fmla="val 7527"/>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61" name="環状矢印 60"/>
          <p:cNvSpPr/>
          <p:nvPr/>
        </p:nvSpPr>
        <p:spPr>
          <a:xfrm rot="652483">
            <a:off x="5492300" y="6849412"/>
            <a:ext cx="1226593" cy="1226593"/>
          </a:xfrm>
          <a:prstGeom prst="circularArrow">
            <a:avLst>
              <a:gd name="adj1" fmla="val 5984"/>
              <a:gd name="adj2" fmla="val 394124"/>
              <a:gd name="adj3" fmla="val 13313824"/>
              <a:gd name="adj4" fmla="val 10508221"/>
              <a:gd name="adj5" fmla="val 6981"/>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54" name="四角形: 角を丸くする 7">
            <a:extLst>
              <a:ext uri="{FF2B5EF4-FFF2-40B4-BE49-F238E27FC236}">
                <a16:creationId xmlns:a16="http://schemas.microsoft.com/office/drawing/2014/main" id="{7E320F6E-B917-8CB5-5139-C776C158422E}"/>
              </a:ext>
            </a:extLst>
          </p:cNvPr>
          <p:cNvSpPr/>
          <p:nvPr/>
        </p:nvSpPr>
        <p:spPr>
          <a:xfrm>
            <a:off x="159421" y="8014593"/>
            <a:ext cx="4653272" cy="847857"/>
          </a:xfrm>
          <a:prstGeom prst="roundRect">
            <a:avLst>
              <a:gd name="adj" fmla="val 1319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kumimoji="1" lang="ja-JP" altLang="en-US" sz="1200" dirty="0" smtClean="0">
                <a:solidFill>
                  <a:srgbClr val="FF0000"/>
                </a:solidFill>
                <a:latin typeface="UD デジタル 教科書体 N-B" panose="02020700000000000000" pitchFamily="17" charset="-128"/>
                <a:ea typeface="UD デジタル 教科書体 N-B" panose="02020700000000000000" pitchFamily="17" charset="-128"/>
              </a:rPr>
              <a:t>「個別の教育支援計画」</a:t>
            </a:r>
            <a:endParaRPr kumimoji="1" lang="en-US" altLang="ja-JP" sz="1200" dirty="0" smtClean="0">
              <a:solidFill>
                <a:srgbClr val="FF0000"/>
              </a:solidFill>
              <a:latin typeface="UD デジタル 教科書体 N-B" panose="02020700000000000000" pitchFamily="17" charset="-128"/>
              <a:ea typeface="UD デジタル 教科書体 N-B" panose="02020700000000000000" pitchFamily="17" charset="-128"/>
            </a:endParaRPr>
          </a:p>
          <a:p>
            <a:pPr algn="just"/>
            <a:r>
              <a:rPr kumimoji="1" lang="ja-JP" altLang="en-US" sz="1200" dirty="0">
                <a:solidFill>
                  <a:schemeClr val="tx1"/>
                </a:solidFill>
                <a:latin typeface="UD デジタル 教科書体 N-B" panose="02020700000000000000" pitchFamily="17" charset="-128"/>
                <a:ea typeface="UD デジタル 教科書体 N-B" panose="02020700000000000000" pitchFamily="17" charset="-128"/>
              </a:rPr>
              <a:t>在学中のみならず、乳幼児期から学校卒業後までを見通した視点を持って作成され、教育、福祉、医療、保健、労働等の関係機関が連携・協力して支援するための</a:t>
            </a:r>
            <a:r>
              <a:rPr kumimoji="1" lang="ja-JP" altLang="en-US" sz="1200" dirty="0" smtClean="0">
                <a:solidFill>
                  <a:schemeClr val="tx1"/>
                </a:solidFill>
                <a:latin typeface="UD デジタル 教科書体 N-B" panose="02020700000000000000" pitchFamily="17" charset="-128"/>
                <a:ea typeface="UD デジタル 教科書体 N-B" panose="02020700000000000000" pitchFamily="17" charset="-128"/>
              </a:rPr>
              <a:t>ツール</a:t>
            </a:r>
            <a:endParaRPr kumimoji="1" lang="ja-JP" altLang="en-US" sz="1200" dirty="0">
              <a:solidFill>
                <a:schemeClr val="tx1"/>
              </a:solidFill>
              <a:latin typeface="UD デジタル 教科書体 N-B" panose="02020700000000000000" pitchFamily="17" charset="-128"/>
              <a:ea typeface="UD デジタル 教科書体 N-B" panose="02020700000000000000" pitchFamily="17" charset="-128"/>
            </a:endParaRPr>
          </a:p>
        </p:txBody>
      </p:sp>
      <p:sp>
        <p:nvSpPr>
          <p:cNvPr id="62" name="四角形: 角を丸くする 7">
            <a:extLst>
              <a:ext uri="{FF2B5EF4-FFF2-40B4-BE49-F238E27FC236}">
                <a16:creationId xmlns:a16="http://schemas.microsoft.com/office/drawing/2014/main" id="{7E320F6E-B917-8CB5-5139-C776C158422E}"/>
              </a:ext>
            </a:extLst>
          </p:cNvPr>
          <p:cNvSpPr/>
          <p:nvPr/>
        </p:nvSpPr>
        <p:spPr>
          <a:xfrm>
            <a:off x="159420" y="8904625"/>
            <a:ext cx="4653273" cy="820053"/>
          </a:xfrm>
          <a:prstGeom prst="roundRect">
            <a:avLst>
              <a:gd name="adj" fmla="val 1319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kumimoji="1" lang="ja-JP" altLang="en-US" sz="1200" dirty="0" smtClean="0">
                <a:solidFill>
                  <a:srgbClr val="FF0000"/>
                </a:solidFill>
                <a:latin typeface="UD デジタル 教科書体 N-B" panose="02020700000000000000" pitchFamily="17" charset="-128"/>
                <a:ea typeface="UD デジタル 教科書体 N-B" panose="02020700000000000000" pitchFamily="17" charset="-128"/>
              </a:rPr>
              <a:t>「個別の指導計画」</a:t>
            </a:r>
            <a:endParaRPr kumimoji="1" lang="en-US" altLang="ja-JP" sz="1200" dirty="0" smtClean="0">
              <a:solidFill>
                <a:srgbClr val="FF0000"/>
              </a:solidFill>
              <a:latin typeface="UD デジタル 教科書体 N-B" panose="02020700000000000000" pitchFamily="17" charset="-128"/>
              <a:ea typeface="UD デジタル 教科書体 N-B" panose="02020700000000000000" pitchFamily="17" charset="-128"/>
            </a:endParaRPr>
          </a:p>
          <a:p>
            <a:pPr algn="just"/>
            <a:r>
              <a:rPr kumimoji="1" lang="ja-JP" altLang="en-US" sz="1200" dirty="0">
                <a:solidFill>
                  <a:schemeClr val="tx1"/>
                </a:solidFill>
                <a:latin typeface="UD デジタル 教科書体 N-B" panose="02020700000000000000" pitchFamily="17" charset="-128"/>
                <a:ea typeface="UD デジタル 教科書体 N-B" panose="02020700000000000000" pitchFamily="17" charset="-128"/>
              </a:rPr>
              <a:t>学校の教育課程において、児童生徒一人一人の</a:t>
            </a:r>
            <a:r>
              <a:rPr kumimoji="1" lang="ja-JP" altLang="en-US" sz="1200" dirty="0" smtClean="0">
                <a:solidFill>
                  <a:schemeClr val="tx1"/>
                </a:solidFill>
                <a:latin typeface="UD デジタル 教科書体 N-B" panose="02020700000000000000" pitchFamily="17" charset="-128"/>
                <a:ea typeface="UD デジタル 教科書体 N-B" panose="02020700000000000000" pitchFamily="17" charset="-128"/>
              </a:rPr>
              <a:t>障がいの</a:t>
            </a:r>
            <a:r>
              <a:rPr kumimoji="1" lang="ja-JP" altLang="en-US" sz="1200" dirty="0">
                <a:solidFill>
                  <a:schemeClr val="tx1"/>
                </a:solidFill>
                <a:latin typeface="UD デジタル 教科書体 N-B" panose="02020700000000000000" pitchFamily="17" charset="-128"/>
                <a:ea typeface="UD デジタル 教科書体 N-B" panose="02020700000000000000" pitchFamily="17" charset="-128"/>
              </a:rPr>
              <a:t>状態等に応じたきめ細やかな指導が行えるよう、指導目標や指導内容・方法等を具体的に表した指導</a:t>
            </a:r>
            <a:r>
              <a:rPr kumimoji="1" lang="ja-JP" altLang="en-US" sz="1200" dirty="0" smtClean="0">
                <a:solidFill>
                  <a:schemeClr val="tx1"/>
                </a:solidFill>
                <a:latin typeface="UD デジタル 教科書体 N-B" panose="02020700000000000000" pitchFamily="17" charset="-128"/>
                <a:ea typeface="UD デジタル 教科書体 N-B" panose="02020700000000000000" pitchFamily="17" charset="-128"/>
              </a:rPr>
              <a:t>計画</a:t>
            </a:r>
            <a:endParaRPr kumimoji="1" lang="ja-JP" altLang="en-US" sz="1200" dirty="0">
              <a:solidFill>
                <a:schemeClr val="tx1"/>
              </a:solidFill>
              <a:latin typeface="UD デジタル 教科書体 N-B" panose="02020700000000000000" pitchFamily="17" charset="-128"/>
              <a:ea typeface="UD デジタル 教科書体 N-B" panose="02020700000000000000" pitchFamily="17" charset="-128"/>
            </a:endParaRPr>
          </a:p>
        </p:txBody>
      </p:sp>
    </p:spTree>
    <p:extLst>
      <p:ext uri="{BB962C8B-B14F-4D97-AF65-F5344CB8AC3E}">
        <p14:creationId xmlns:p14="http://schemas.microsoft.com/office/powerpoint/2010/main" val="4284086513"/>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テーマ">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453</TotalTime>
  <Words>1026</Words>
  <Application>Microsoft Office PowerPoint</Application>
  <PresentationFormat>A4 210 x 297 mm</PresentationFormat>
  <Paragraphs>102</Paragraphs>
  <Slides>2</Slides>
  <Notes>2</Notes>
  <HiddenSlides>0</HiddenSlides>
  <MMClips>0</MMClips>
  <ScaleCrop>false</ScaleCrop>
  <HeadingPairs>
    <vt:vector size="6" baseType="variant">
      <vt:variant>
        <vt:lpstr>使用されているフォント</vt:lpstr>
      </vt:variant>
      <vt:variant>
        <vt:i4>11</vt:i4>
      </vt:variant>
      <vt:variant>
        <vt:lpstr>テーマ</vt:lpstr>
      </vt:variant>
      <vt:variant>
        <vt:i4>1</vt:i4>
      </vt:variant>
      <vt:variant>
        <vt:lpstr>スライド タイトル</vt:lpstr>
      </vt:variant>
      <vt:variant>
        <vt:i4>2</vt:i4>
      </vt:variant>
    </vt:vector>
  </HeadingPairs>
  <TitlesOfParts>
    <vt:vector size="14" baseType="lpstr">
      <vt:lpstr>Aptos</vt:lpstr>
      <vt:lpstr>Aptos Display</vt:lpstr>
      <vt:lpstr>BIZ UDゴシック</vt:lpstr>
      <vt:lpstr>ＤＦ特太ゴシック体</vt:lpstr>
      <vt:lpstr>HG丸ｺﾞｼｯｸM-PRO</vt:lpstr>
      <vt:lpstr>HG創英角ﾎﾟｯﾌﾟ体</vt:lpstr>
      <vt:lpstr>UD デジタル 教科書体 N-B</vt:lpstr>
      <vt:lpstr>UD デジタル 教科書体 NP-R</vt:lpstr>
      <vt:lpstr>游ゴシック</vt:lpstr>
      <vt:lpstr>游ゴシック Light</vt:lpstr>
      <vt:lpstr>Arial</vt:lpstr>
      <vt:lpstr>Office テーマ</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仁 坂内</dc:creator>
  <cp:lastModifiedBy>坂内＿仁</cp:lastModifiedBy>
  <cp:revision>95</cp:revision>
  <dcterms:created xsi:type="dcterms:W3CDTF">2024-06-23T17:29:02Z</dcterms:created>
  <dcterms:modified xsi:type="dcterms:W3CDTF">2024-06-28T04:29:20Z</dcterms:modified>
</cp:coreProperties>
</file>