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1C5"/>
    <a:srgbClr val="FFDD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94" autoAdjust="0"/>
    <p:restoredTop sz="94660"/>
  </p:normalViewPr>
  <p:slideViewPr>
    <p:cSldViewPr snapToGrid="0" showGuides="1">
      <p:cViewPr>
        <p:scale>
          <a:sx n="125" d="100"/>
          <a:sy n="125" d="100"/>
        </p:scale>
        <p:origin x="624" y="-513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8F6FC-DEBD-4E5C-B21D-1602245BB1F6}" type="datetimeFigureOut">
              <a:rPr kumimoji="1" lang="ja-JP" altLang="en-US" smtClean="0"/>
              <a:t>2024/6/28</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E9170C-3AB4-4D3C-A9C6-5845DA686D5F}" type="slidenum">
              <a:rPr kumimoji="1" lang="ja-JP" altLang="en-US" smtClean="0"/>
              <a:t>‹#›</a:t>
            </a:fld>
            <a:endParaRPr kumimoji="1" lang="ja-JP" altLang="en-US"/>
          </a:p>
        </p:txBody>
      </p:sp>
    </p:spTree>
    <p:extLst>
      <p:ext uri="{BB962C8B-B14F-4D97-AF65-F5344CB8AC3E}">
        <p14:creationId xmlns:p14="http://schemas.microsoft.com/office/powerpoint/2010/main" val="40892059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FE9170C-3AB4-4D3C-A9C6-5845DA686D5F}" type="slidenum">
              <a:rPr kumimoji="1" lang="ja-JP" altLang="en-US" smtClean="0"/>
              <a:t>1</a:t>
            </a:fld>
            <a:endParaRPr kumimoji="1" lang="ja-JP" altLang="en-US"/>
          </a:p>
        </p:txBody>
      </p:sp>
    </p:spTree>
    <p:extLst>
      <p:ext uri="{BB962C8B-B14F-4D97-AF65-F5344CB8AC3E}">
        <p14:creationId xmlns:p14="http://schemas.microsoft.com/office/powerpoint/2010/main" val="3313325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FE9170C-3AB4-4D3C-A9C6-5845DA686D5F}" type="slidenum">
              <a:rPr kumimoji="1" lang="ja-JP" altLang="en-US" smtClean="0"/>
              <a:t>2</a:t>
            </a:fld>
            <a:endParaRPr kumimoji="1" lang="ja-JP" altLang="en-US"/>
          </a:p>
        </p:txBody>
      </p:sp>
    </p:spTree>
    <p:extLst>
      <p:ext uri="{BB962C8B-B14F-4D97-AF65-F5344CB8AC3E}">
        <p14:creationId xmlns:p14="http://schemas.microsoft.com/office/powerpoint/2010/main" val="3052674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1671328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171182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3205310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423664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3531072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271576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216485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2316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277197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277652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5F8A10-59D7-49A1-AE93-0306082DF429}"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763135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F15F8A10-59D7-49A1-AE93-0306082DF429}" type="datetimeFigureOut">
              <a:rPr kumimoji="1" lang="ja-JP" altLang="en-US" smtClean="0"/>
              <a:t>2024/6/28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60104F0-07BA-48DD-A2F5-D6B3C703489B}" type="slidenum">
              <a:rPr kumimoji="1" lang="ja-JP" altLang="en-US" smtClean="0"/>
              <a:t>‹#›</a:t>
            </a:fld>
            <a:endParaRPr kumimoji="1" lang="ja-JP" altLang="en-US"/>
          </a:p>
        </p:txBody>
      </p:sp>
    </p:spTree>
    <p:extLst>
      <p:ext uri="{BB962C8B-B14F-4D97-AF65-F5344CB8AC3E}">
        <p14:creationId xmlns:p14="http://schemas.microsoft.com/office/powerpoint/2010/main" val="13305488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146734D-47D6-1D84-4DF4-212723940240}"/>
              </a:ext>
            </a:extLst>
          </p:cNvPr>
          <p:cNvSpPr/>
          <p:nvPr/>
        </p:nvSpPr>
        <p:spPr>
          <a:xfrm>
            <a:off x="0" y="0"/>
            <a:ext cx="6858000" cy="1604019"/>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41C85410-1A38-ECA2-9474-9297B3D3A65F}"/>
              </a:ext>
            </a:extLst>
          </p:cNvPr>
          <p:cNvSpPr/>
          <p:nvPr/>
        </p:nvSpPr>
        <p:spPr bwMode="gray">
          <a:xfrm>
            <a:off x="0" y="0"/>
            <a:ext cx="2408903" cy="4424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HG創英角ﾎﾟｯﾌﾟ体" panose="040B0A09000000000000" pitchFamily="49" charset="-128"/>
                <a:ea typeface="HG創英角ﾎﾟｯﾌﾟ体" panose="040B0A09000000000000" pitchFamily="49" charset="-128"/>
              </a:rPr>
              <a:t>全教職員で取り組む</a:t>
            </a:r>
          </a:p>
        </p:txBody>
      </p:sp>
      <p:sp>
        <p:nvSpPr>
          <p:cNvPr id="6" name="正方形/長方形 5">
            <a:extLst>
              <a:ext uri="{FF2B5EF4-FFF2-40B4-BE49-F238E27FC236}">
                <a16:creationId xmlns:a16="http://schemas.microsoft.com/office/drawing/2014/main" id="{BB2CBB9C-D014-A132-3C98-09CEF0E6829D}"/>
              </a:ext>
            </a:extLst>
          </p:cNvPr>
          <p:cNvSpPr/>
          <p:nvPr/>
        </p:nvSpPr>
        <p:spPr bwMode="gray">
          <a:xfrm>
            <a:off x="1728019" y="285542"/>
            <a:ext cx="3401962" cy="6587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latin typeface="HG創英角ﾎﾟｯﾌﾟ体" panose="040B0A09000000000000" pitchFamily="49" charset="-128"/>
                <a:ea typeface="HG創英角ﾎﾟｯﾌﾟ体" panose="040B0A09000000000000" pitchFamily="49" charset="-128"/>
              </a:rPr>
              <a:t>通級による指導</a:t>
            </a:r>
          </a:p>
        </p:txBody>
      </p:sp>
      <p:sp>
        <p:nvSpPr>
          <p:cNvPr id="7" name="正方形/長方形 6">
            <a:extLst>
              <a:ext uri="{FF2B5EF4-FFF2-40B4-BE49-F238E27FC236}">
                <a16:creationId xmlns:a16="http://schemas.microsoft.com/office/drawing/2014/main" id="{11343484-898E-1AA2-F7DD-20E649BCE71A}"/>
              </a:ext>
            </a:extLst>
          </p:cNvPr>
          <p:cNvSpPr/>
          <p:nvPr/>
        </p:nvSpPr>
        <p:spPr>
          <a:xfrm>
            <a:off x="4788310" y="78649"/>
            <a:ext cx="2069690" cy="265468"/>
          </a:xfrm>
          <a:prstGeom prst="rect">
            <a:avLst/>
          </a:prstGeom>
          <a:solidFill>
            <a:srgbClr val="FFDD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教職員向けリーフレット</a:t>
            </a:r>
          </a:p>
        </p:txBody>
      </p:sp>
      <p:sp>
        <p:nvSpPr>
          <p:cNvPr id="8" name="四角形: 角を丸くする 7">
            <a:extLst>
              <a:ext uri="{FF2B5EF4-FFF2-40B4-BE49-F238E27FC236}">
                <a16:creationId xmlns:a16="http://schemas.microsoft.com/office/drawing/2014/main" id="{7E320F6E-B917-8CB5-5139-C776C158422E}"/>
              </a:ext>
            </a:extLst>
          </p:cNvPr>
          <p:cNvSpPr/>
          <p:nvPr/>
        </p:nvSpPr>
        <p:spPr>
          <a:xfrm>
            <a:off x="98323" y="937393"/>
            <a:ext cx="6656438" cy="602234"/>
          </a:xfrm>
          <a:prstGeom prst="roundRect">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　通級による指導は通常の学級に在籍している障がいのある児童</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生徒に対して、</a:t>
            </a:r>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大部分の授業を通常の学級</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で行いながら</a:t>
            </a:r>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、一部の授業について障がいに応じた特別の指導（自立活動）を、特別な指導の場（通級指導教室）</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で行う指導</a:t>
            </a:r>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形態です。</a:t>
            </a:r>
          </a:p>
        </p:txBody>
      </p:sp>
      <p:sp>
        <p:nvSpPr>
          <p:cNvPr id="9" name="四角形: 角を丸くする 7">
            <a:extLst>
              <a:ext uri="{FF2B5EF4-FFF2-40B4-BE49-F238E27FC236}">
                <a16:creationId xmlns:a16="http://schemas.microsoft.com/office/drawing/2014/main" id="{7E320F6E-B917-8CB5-5139-C776C158422E}"/>
              </a:ext>
            </a:extLst>
          </p:cNvPr>
          <p:cNvSpPr/>
          <p:nvPr/>
        </p:nvSpPr>
        <p:spPr>
          <a:xfrm>
            <a:off x="98323" y="1651377"/>
            <a:ext cx="6656438" cy="2857106"/>
          </a:xfrm>
          <a:prstGeom prst="roundRect">
            <a:avLst>
              <a:gd name="adj" fmla="val 7158"/>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　通級による指導の対象</a:t>
            </a:r>
            <a:endParaRPr kumimoji="1" lang="en-US" altLang="ja-JP" sz="1400" dirty="0" smtClean="0">
              <a:solidFill>
                <a:schemeClr val="tx1"/>
              </a:solidFill>
              <a:latin typeface="ＤＦ特太ゴシック体" panose="020B0509000000000000" pitchFamily="49" charset="-128"/>
              <a:ea typeface="ＤＦ特太ゴシック体" panose="020B0509000000000000" pitchFamily="49" charset="-128"/>
            </a:endParaRPr>
          </a:p>
          <a:p>
            <a:endParaRPr kumimoji="1" lang="en-US" altLang="ja-JP" sz="12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　言語障がい、自閉症、情緒障がい、弱視、難聴、ＬＤ（</a:t>
            </a:r>
            <a:r>
              <a:rPr kumimoji="1" lang="ja-JP" altLang="en-US" sz="1200" dirty="0" err="1" smtClean="0">
                <a:solidFill>
                  <a:schemeClr val="tx1"/>
                </a:solidFill>
                <a:latin typeface="UD デジタル 教科書体 NP-R" panose="02020400000000000000" pitchFamily="18" charset="-128"/>
                <a:ea typeface="UD デジタル 教科書体 NP-R" panose="02020400000000000000" pitchFamily="18" charset="-128"/>
              </a:rPr>
              <a:t>学習障がい</a:t>
            </a: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）、ＡＤＨＤ（注意欠陥多動性</a:t>
            </a:r>
            <a:r>
              <a:rPr kumimoji="1" lang="ja-JP" altLang="en-US" sz="1200" dirty="0" err="1" smtClean="0">
                <a:solidFill>
                  <a:schemeClr val="tx1"/>
                </a:solidFill>
                <a:latin typeface="UD デジタル 教科書体 NP-R" panose="02020400000000000000" pitchFamily="18" charset="-128"/>
                <a:ea typeface="UD デジタル 教科書体 NP-R" panose="02020400000000000000" pitchFamily="18" charset="-128"/>
              </a:rPr>
              <a:t>障がい</a:t>
            </a: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）、肢体不自由、病弱及び身体虚弱の児童生徒であり、通常の学級での学習におおむね参加でき、一部特別な指導を必要とする程度</a:t>
            </a: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の児童生徒に</a:t>
            </a: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なります。</a:t>
            </a:r>
            <a:endParaRPr kumimoji="1" lang="en-US" altLang="ja-JP" sz="12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　なお、通級による指導の対象とするか否かの判断に当たっては、医学的な診断の有無のみにとらわれることのないよう留意し、総合的な見地から判断します。</a:t>
            </a:r>
            <a:endParaRPr kumimoji="1" lang="en-US" altLang="ja-JP" sz="1200" dirty="0" smtClean="0">
              <a:solidFill>
                <a:schemeClr val="tx1"/>
              </a:solidFill>
              <a:latin typeface="UD デジタル 教科書体 NP-R" panose="02020400000000000000" pitchFamily="18" charset="-128"/>
              <a:ea typeface="UD デジタル 教科書体 NP-R" panose="02020400000000000000" pitchFamily="18" charset="-128"/>
            </a:endParaRPr>
          </a:p>
          <a:p>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0" name="四角形: 角を丸くする 7">
            <a:extLst>
              <a:ext uri="{FF2B5EF4-FFF2-40B4-BE49-F238E27FC236}">
                <a16:creationId xmlns:a16="http://schemas.microsoft.com/office/drawing/2014/main" id="{7E320F6E-B917-8CB5-5139-C776C158422E}"/>
              </a:ext>
            </a:extLst>
          </p:cNvPr>
          <p:cNvSpPr/>
          <p:nvPr/>
        </p:nvSpPr>
        <p:spPr>
          <a:xfrm>
            <a:off x="100781" y="4565629"/>
            <a:ext cx="6656438" cy="3386614"/>
          </a:xfrm>
          <a:prstGeom prst="roundRect">
            <a:avLst>
              <a:gd name="adj" fmla="val 4438"/>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12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　特別支援学校小学部・中学部学習指導要領第７章に示す自立活動の内容を参考とし、具体的な目標や内容を定め、指導を行います。</a:t>
            </a:r>
            <a:endParaRPr kumimoji="1" lang="en-US" altLang="ja-JP" sz="12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　</a:t>
            </a:r>
            <a:r>
              <a:rPr kumimoji="1" lang="ja-JP" altLang="en-US" sz="1200" dirty="0" err="1" smtClean="0">
                <a:solidFill>
                  <a:schemeClr val="tx1"/>
                </a:solidFill>
                <a:latin typeface="UD デジタル 教科書体 NP-R" panose="02020400000000000000" pitchFamily="18" charset="-128"/>
                <a:ea typeface="UD デジタル 教科書体 NP-R" panose="02020400000000000000" pitchFamily="18" charset="-128"/>
              </a:rPr>
              <a:t>障がいに</a:t>
            </a: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よる学習上又は生活の困難の改善又は克服を目的とする指導であり、単に各教科の学習の遅れを取り戻すための指導ではないことに留意する必要があります。</a:t>
            </a:r>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1" name="四角形: 角を丸くする 7">
            <a:extLst>
              <a:ext uri="{FF2B5EF4-FFF2-40B4-BE49-F238E27FC236}">
                <a16:creationId xmlns:a16="http://schemas.microsoft.com/office/drawing/2014/main" id="{7E320F6E-B917-8CB5-5139-C776C158422E}"/>
              </a:ext>
            </a:extLst>
          </p:cNvPr>
          <p:cNvSpPr/>
          <p:nvPr/>
        </p:nvSpPr>
        <p:spPr>
          <a:xfrm>
            <a:off x="182993" y="3083560"/>
            <a:ext cx="6480274" cy="1374638"/>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pic>
        <p:nvPicPr>
          <p:cNvPr id="12" name="Picture 26">
            <a:extLst>
              <a:ext uri="{FF2B5EF4-FFF2-40B4-BE49-F238E27FC236}">
                <a16:creationId xmlns:a16="http://schemas.microsoft.com/office/drawing/2014/main" id="{3EEE6627-67A2-255A-0584-1F20D655649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6527" y="3652028"/>
            <a:ext cx="632619" cy="80616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6">
            <a:extLst>
              <a:ext uri="{FF2B5EF4-FFF2-40B4-BE49-F238E27FC236}">
                <a16:creationId xmlns:a16="http://schemas.microsoft.com/office/drawing/2014/main" id="{A2BC3317-2957-C3FF-58D0-F5E93FA21A9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43531" y="3610221"/>
            <a:ext cx="817525" cy="81752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8">
            <a:extLst>
              <a:ext uri="{FF2B5EF4-FFF2-40B4-BE49-F238E27FC236}">
                <a16:creationId xmlns:a16="http://schemas.microsoft.com/office/drawing/2014/main" id="{3A658073-5C50-25C2-4211-8A14A0CDCDD5}"/>
              </a:ext>
            </a:extLst>
          </p:cNvPr>
          <p:cNvPicPr>
            <a:picLocks noChangeAspect="1" noChangeArrowheads="1"/>
          </p:cNvPicPr>
          <p:nvPr/>
        </p:nvPicPr>
        <p:blipFill rotWithShape="1">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l="16415"/>
          <a:stretch/>
        </p:blipFill>
        <p:spPr bwMode="auto">
          <a:xfrm>
            <a:off x="4366347" y="3715469"/>
            <a:ext cx="707187" cy="719101"/>
          </a:xfrm>
          <a:prstGeom prst="rect">
            <a:avLst/>
          </a:prstGeom>
          <a:noFill/>
          <a:extLst>
            <a:ext uri="{909E8E84-426E-40DD-AFC4-6F175D3DCCD1}">
              <a14:hiddenFill xmlns:a14="http://schemas.microsoft.com/office/drawing/2010/main">
                <a:solidFill>
                  <a:srgbClr val="FFFFFF"/>
                </a:solidFill>
              </a14:hiddenFill>
            </a:ext>
          </a:extLst>
        </p:spPr>
      </p:pic>
      <p:pic>
        <p:nvPicPr>
          <p:cNvPr id="15" name="図 14"/>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2139367" y="3628521"/>
            <a:ext cx="933714" cy="767980"/>
          </a:xfrm>
          <a:prstGeom prst="rect">
            <a:avLst/>
          </a:prstGeom>
        </p:spPr>
      </p:pic>
      <p:sp>
        <p:nvSpPr>
          <p:cNvPr id="16" name="フローチャート: 結合子 15"/>
          <p:cNvSpPr/>
          <p:nvPr/>
        </p:nvSpPr>
        <p:spPr>
          <a:xfrm>
            <a:off x="360382" y="3532913"/>
            <a:ext cx="885832" cy="492787"/>
          </a:xfrm>
          <a:prstGeom prst="flowChartConnector">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46270" y="3570405"/>
            <a:ext cx="723991" cy="431030"/>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集中力が続かない</a:t>
            </a:r>
          </a:p>
        </p:txBody>
      </p:sp>
      <p:sp>
        <p:nvSpPr>
          <p:cNvPr id="18" name="楕円 17"/>
          <p:cNvSpPr/>
          <p:nvPr/>
        </p:nvSpPr>
        <p:spPr>
          <a:xfrm>
            <a:off x="4485570" y="3322645"/>
            <a:ext cx="1699399" cy="438697"/>
          </a:xfrm>
          <a:prstGeom prst="ellipse">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4543681" y="3322645"/>
            <a:ext cx="1658926"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気持ちのコントロールが上手くできない</a:t>
            </a:r>
          </a:p>
        </p:txBody>
      </p:sp>
      <p:sp>
        <p:nvSpPr>
          <p:cNvPr id="20" name="楕円 19"/>
          <p:cNvSpPr/>
          <p:nvPr/>
        </p:nvSpPr>
        <p:spPr>
          <a:xfrm>
            <a:off x="5300933" y="3862928"/>
            <a:ext cx="1190625" cy="517876"/>
          </a:xfrm>
          <a:prstGeom prst="ellipse">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2645441" y="3219723"/>
            <a:ext cx="1720906" cy="425633"/>
          </a:xfrm>
          <a:prstGeom prst="ellipse">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2733177" y="3225928"/>
            <a:ext cx="1684519"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文章を読んだり書いたりするのが苦手</a:t>
            </a:r>
          </a:p>
        </p:txBody>
      </p:sp>
      <p:sp>
        <p:nvSpPr>
          <p:cNvPr id="23" name="テキスト ボックス 22"/>
          <p:cNvSpPr txBox="1"/>
          <p:nvPr/>
        </p:nvSpPr>
        <p:spPr>
          <a:xfrm>
            <a:off x="5335269" y="3906103"/>
            <a:ext cx="1156290"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友だちと上手く</a:t>
            </a:r>
            <a:endParaRPr kumimoji="1" lang="en-US" altLang="ja-JP" sz="1050" dirty="0">
              <a:latin typeface="HG創英角ﾎﾟｯﾌﾟ体" panose="040B0A09000000000000" pitchFamily="49" charset="-128"/>
              <a:ea typeface="HG創英角ﾎﾟｯﾌﾟ体" panose="040B0A09000000000000" pitchFamily="49" charset="-128"/>
            </a:endParaRPr>
          </a:p>
          <a:p>
            <a:r>
              <a:rPr kumimoji="1" lang="ja-JP" altLang="en-US" sz="1050" dirty="0">
                <a:latin typeface="HG創英角ﾎﾟｯﾌﾟ体" panose="040B0A09000000000000" pitchFamily="49" charset="-128"/>
                <a:ea typeface="HG創英角ﾎﾟｯﾌﾟ体" panose="040B0A09000000000000" pitchFamily="49" charset="-128"/>
              </a:rPr>
              <a:t>関われない</a:t>
            </a:r>
          </a:p>
        </p:txBody>
      </p:sp>
      <p:sp>
        <p:nvSpPr>
          <p:cNvPr id="24" name="フローチャート: 結合子 23"/>
          <p:cNvSpPr/>
          <p:nvPr/>
        </p:nvSpPr>
        <p:spPr>
          <a:xfrm>
            <a:off x="1592815" y="3357049"/>
            <a:ext cx="885832" cy="426371"/>
          </a:xfrm>
          <a:prstGeom prst="flowChartConnector">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1687727" y="3357049"/>
            <a:ext cx="826224"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落ち着きがない</a:t>
            </a:r>
          </a:p>
        </p:txBody>
      </p:sp>
      <p:sp>
        <p:nvSpPr>
          <p:cNvPr id="26" name="四角形: 角を丸くする 7">
            <a:extLst>
              <a:ext uri="{FF2B5EF4-FFF2-40B4-BE49-F238E27FC236}">
                <a16:creationId xmlns:a16="http://schemas.microsoft.com/office/drawing/2014/main" id="{7E320F6E-B917-8CB5-5139-C776C158422E}"/>
              </a:ext>
            </a:extLst>
          </p:cNvPr>
          <p:cNvSpPr/>
          <p:nvPr/>
        </p:nvSpPr>
        <p:spPr>
          <a:xfrm>
            <a:off x="98323" y="1646638"/>
            <a:ext cx="6656438" cy="396000"/>
          </a:xfrm>
          <a:prstGeom prst="roundRect">
            <a:avLst>
              <a:gd name="adj" fmla="val 50000"/>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通級による指導の対象児童生徒</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27" name="四角形: 角を丸くする 7">
            <a:extLst>
              <a:ext uri="{FF2B5EF4-FFF2-40B4-BE49-F238E27FC236}">
                <a16:creationId xmlns:a16="http://schemas.microsoft.com/office/drawing/2014/main" id="{7E320F6E-B917-8CB5-5139-C776C158422E}"/>
              </a:ext>
            </a:extLst>
          </p:cNvPr>
          <p:cNvSpPr/>
          <p:nvPr/>
        </p:nvSpPr>
        <p:spPr>
          <a:xfrm>
            <a:off x="94911" y="4565202"/>
            <a:ext cx="6656438" cy="396000"/>
          </a:xfrm>
          <a:prstGeom prst="roundRect">
            <a:avLst>
              <a:gd name="adj" fmla="val 50000"/>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通級による指導</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の指導内容</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28" name="四角形: 角を丸くする 7">
            <a:extLst>
              <a:ext uri="{FF2B5EF4-FFF2-40B4-BE49-F238E27FC236}">
                <a16:creationId xmlns:a16="http://schemas.microsoft.com/office/drawing/2014/main" id="{7E320F6E-B917-8CB5-5139-C776C158422E}"/>
              </a:ext>
            </a:extLst>
          </p:cNvPr>
          <p:cNvSpPr/>
          <p:nvPr/>
        </p:nvSpPr>
        <p:spPr>
          <a:xfrm>
            <a:off x="182993" y="5759174"/>
            <a:ext cx="6480274" cy="1573168"/>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pic>
        <p:nvPicPr>
          <p:cNvPr id="30" name="Picture 2">
            <a:extLst>
              <a:ext uri="{FF2B5EF4-FFF2-40B4-BE49-F238E27FC236}">
                <a16:creationId xmlns:a16="http://schemas.microsoft.com/office/drawing/2014/main" id="{C105C35B-61FB-8E6C-1982-447AD0E872BD}"/>
              </a:ext>
            </a:extLst>
          </p:cNvPr>
          <p:cNvPicPr>
            <a:picLocks noChangeAspect="1" noChangeArrowheads="1"/>
          </p:cNvPicPr>
          <p:nvPr/>
        </p:nvPicPr>
        <p:blipFill rotWithShape="1">
          <a:blip r:embed="rId7" cstate="hqprint">
            <a:extLst>
              <a:ext uri="{28A0092B-C50C-407E-A947-70E740481C1C}">
                <a14:useLocalDpi xmlns:a14="http://schemas.microsoft.com/office/drawing/2010/main" val="0"/>
              </a:ext>
            </a:extLst>
          </a:blip>
          <a:srcRect l="49592"/>
          <a:stretch/>
        </p:blipFill>
        <p:spPr bwMode="auto">
          <a:xfrm>
            <a:off x="3885189" y="6491920"/>
            <a:ext cx="439010" cy="752243"/>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6" descr="語学の勉強をする人のイラスト（女性・ライティング）">
            <a:extLst>
              <a:ext uri="{FF2B5EF4-FFF2-40B4-BE49-F238E27FC236}">
                <a16:creationId xmlns:a16="http://schemas.microsoft.com/office/drawing/2014/main" id="{CB0C85D4-A197-7F8D-4395-82142A81FE1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53879" y="6592311"/>
            <a:ext cx="656952" cy="65257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0">
            <a:extLst>
              <a:ext uri="{FF2B5EF4-FFF2-40B4-BE49-F238E27FC236}">
                <a16:creationId xmlns:a16="http://schemas.microsoft.com/office/drawing/2014/main" id="{F9CD871A-61B2-69FA-5F37-1E1A7D9A9FA2}"/>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10514" y="6532330"/>
            <a:ext cx="737127" cy="779591"/>
          </a:xfrm>
          <a:prstGeom prst="rect">
            <a:avLst/>
          </a:prstGeom>
          <a:noFill/>
          <a:extLst>
            <a:ext uri="{909E8E84-426E-40DD-AFC4-6F175D3DCCD1}">
              <a14:hiddenFill xmlns:a14="http://schemas.microsoft.com/office/drawing/2010/main">
                <a:solidFill>
                  <a:srgbClr val="FFFFFF"/>
                </a:solidFill>
              </a14:hiddenFill>
            </a:ext>
          </a:extLst>
        </p:spPr>
      </p:pic>
      <p:pic>
        <p:nvPicPr>
          <p:cNvPr id="33" name="図 32">
            <a:extLst>
              <a:ext uri="{FF2B5EF4-FFF2-40B4-BE49-F238E27FC236}">
                <a16:creationId xmlns:a16="http://schemas.microsoft.com/office/drawing/2014/main" id="{A997B257-3CF5-8E65-8B08-E1CC5CED134D}"/>
              </a:ext>
            </a:extLst>
          </p:cNvPr>
          <p:cNvPicPr>
            <a:picLocks noChangeAspect="1"/>
          </p:cNvPicPr>
          <p:nvPr/>
        </p:nvPicPr>
        <p:blipFill>
          <a:blip r:embed="rId10"/>
          <a:stretch>
            <a:fillRect/>
          </a:stretch>
        </p:blipFill>
        <p:spPr>
          <a:xfrm>
            <a:off x="302010" y="6441578"/>
            <a:ext cx="729402" cy="846806"/>
          </a:xfrm>
          <a:prstGeom prst="rect">
            <a:avLst/>
          </a:prstGeom>
        </p:spPr>
      </p:pic>
      <p:sp>
        <p:nvSpPr>
          <p:cNvPr id="34" name="角丸四角形吹き出し 33"/>
          <p:cNvSpPr/>
          <p:nvPr/>
        </p:nvSpPr>
        <p:spPr>
          <a:xfrm>
            <a:off x="416033" y="5981939"/>
            <a:ext cx="1417636" cy="420322"/>
          </a:xfrm>
          <a:prstGeom prst="wedgeRoundRectCallout">
            <a:avLst>
              <a:gd name="adj1" fmla="val 12493"/>
              <a:gd name="adj2" fmla="val 78994"/>
              <a:gd name="adj3" fmla="val 16667"/>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457980" y="5986762"/>
            <a:ext cx="1421703"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気持ちの整理の仕方を身に付ける</a:t>
            </a:r>
          </a:p>
        </p:txBody>
      </p:sp>
      <p:pic>
        <p:nvPicPr>
          <p:cNvPr id="37" name="Picture 2" descr="相談しやすい人と相談すべき人、どちらに相談する？ | データ ...">
            <a:extLst>
              <a:ext uri="{FF2B5EF4-FFF2-40B4-BE49-F238E27FC236}">
                <a16:creationId xmlns:a16="http://schemas.microsoft.com/office/drawing/2014/main" id="{44575F0A-14B4-310B-E093-9FD7AA057061}"/>
              </a:ext>
            </a:extLst>
          </p:cNvPr>
          <p:cNvPicPr>
            <a:picLocks noChangeAspect="1" noChangeArrowheads="1"/>
          </p:cNvPicPr>
          <p:nvPr/>
        </p:nvPicPr>
        <p:blipFill>
          <a:blip r:embed="rId11" cstate="hqprint">
            <a:extLst>
              <a:ext uri="{28A0092B-C50C-407E-A947-70E740481C1C}">
                <a14:useLocalDpi xmlns:a14="http://schemas.microsoft.com/office/drawing/2010/main" val="0"/>
              </a:ext>
            </a:extLst>
          </a:blip>
          <a:srcRect/>
          <a:stretch>
            <a:fillRect/>
          </a:stretch>
        </p:blipFill>
        <p:spPr bwMode="auto">
          <a:xfrm>
            <a:off x="5770434" y="6474840"/>
            <a:ext cx="826812" cy="773796"/>
          </a:xfrm>
          <a:prstGeom prst="rect">
            <a:avLst/>
          </a:prstGeom>
          <a:noFill/>
          <a:extLst>
            <a:ext uri="{909E8E84-426E-40DD-AFC4-6F175D3DCCD1}">
              <a14:hiddenFill xmlns:a14="http://schemas.microsoft.com/office/drawing/2010/main">
                <a:solidFill>
                  <a:srgbClr val="FFFFFF"/>
                </a:solidFill>
              </a14:hiddenFill>
            </a:ext>
          </a:extLst>
        </p:spPr>
      </p:pic>
      <p:sp>
        <p:nvSpPr>
          <p:cNvPr id="38" name="角丸四角形吹き出し 11">
            <a:extLst>
              <a:ext uri="{FF2B5EF4-FFF2-40B4-BE49-F238E27FC236}">
                <a16:creationId xmlns:a16="http://schemas.microsoft.com/office/drawing/2014/main" id="{11E9F0CE-22D6-2D4E-3C46-582C3AC6874C}"/>
              </a:ext>
            </a:extLst>
          </p:cNvPr>
          <p:cNvSpPr/>
          <p:nvPr/>
        </p:nvSpPr>
        <p:spPr>
          <a:xfrm>
            <a:off x="5217896" y="5931854"/>
            <a:ext cx="1359534" cy="582999"/>
          </a:xfrm>
          <a:prstGeom prst="wedgeRoundRectCallout">
            <a:avLst>
              <a:gd name="adj1" fmla="val 19849"/>
              <a:gd name="adj2" fmla="val 64533"/>
              <a:gd name="adj3" fmla="val 16667"/>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a:extLst>
              <a:ext uri="{FF2B5EF4-FFF2-40B4-BE49-F238E27FC236}">
                <a16:creationId xmlns:a16="http://schemas.microsoft.com/office/drawing/2014/main" id="{CA0D2775-C468-CFAE-DB6F-84331E083DC4}"/>
              </a:ext>
            </a:extLst>
          </p:cNvPr>
          <p:cNvSpPr txBox="1"/>
          <p:nvPr/>
        </p:nvSpPr>
        <p:spPr>
          <a:xfrm>
            <a:off x="5217896" y="5937772"/>
            <a:ext cx="1488290" cy="577081"/>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得意なこと、苦手なことなど、自分のことを理解する</a:t>
            </a:r>
          </a:p>
        </p:txBody>
      </p:sp>
      <p:sp>
        <p:nvSpPr>
          <p:cNvPr id="40" name="角丸四角形吹き出し 11">
            <a:extLst>
              <a:ext uri="{FF2B5EF4-FFF2-40B4-BE49-F238E27FC236}">
                <a16:creationId xmlns:a16="http://schemas.microsoft.com/office/drawing/2014/main" id="{AA8EAB0D-B8C5-0178-C931-C51A60AC68BB}"/>
              </a:ext>
            </a:extLst>
          </p:cNvPr>
          <p:cNvSpPr/>
          <p:nvPr/>
        </p:nvSpPr>
        <p:spPr>
          <a:xfrm>
            <a:off x="2948711" y="5931855"/>
            <a:ext cx="1417636" cy="407378"/>
          </a:xfrm>
          <a:prstGeom prst="wedgeRoundRectCallout">
            <a:avLst>
              <a:gd name="adj1" fmla="val 19481"/>
              <a:gd name="adj2" fmla="val 88272"/>
              <a:gd name="adj3" fmla="val 16667"/>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500E33BC-95BB-D6ED-BC9A-F859418844AC}"/>
              </a:ext>
            </a:extLst>
          </p:cNvPr>
          <p:cNvSpPr txBox="1"/>
          <p:nvPr/>
        </p:nvSpPr>
        <p:spPr>
          <a:xfrm>
            <a:off x="2981016" y="5902022"/>
            <a:ext cx="1421703"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自分に合った学習方法を身に付ける</a:t>
            </a:r>
            <a:endParaRPr kumimoji="1" lang="en-US" altLang="ja-JP" sz="1050" dirty="0">
              <a:latin typeface="HG創英角ﾎﾟｯﾌﾟ体" panose="040B0A09000000000000" pitchFamily="49" charset="-128"/>
              <a:ea typeface="HG創英角ﾎﾟｯﾌﾟ体" panose="040B0A09000000000000" pitchFamily="49" charset="-128"/>
            </a:endParaRPr>
          </a:p>
        </p:txBody>
      </p:sp>
      <p:pic>
        <p:nvPicPr>
          <p:cNvPr id="43" name="Picture 6" descr="音読をしている子供のイラスト | かわいいフリー素材集 いらすとや">
            <a:extLst>
              <a:ext uri="{FF2B5EF4-FFF2-40B4-BE49-F238E27FC236}">
                <a16:creationId xmlns:a16="http://schemas.microsoft.com/office/drawing/2014/main" id="{2F0065E5-FA53-9908-D2FA-5B921B50B5D9}"/>
              </a:ext>
            </a:extLst>
          </p:cNvPr>
          <p:cNvPicPr>
            <a:picLocks noChangeAspect="1" noChangeArrowheads="1"/>
          </p:cNvPicPr>
          <p:nvPr/>
        </p:nvPicPr>
        <p:blipFill>
          <a:blip r:embed="rId12" cstate="hqprint">
            <a:extLst>
              <a:ext uri="{28A0092B-C50C-407E-A947-70E740481C1C}">
                <a14:useLocalDpi xmlns:a14="http://schemas.microsoft.com/office/drawing/2010/main" val="0"/>
              </a:ext>
            </a:extLst>
          </a:blip>
          <a:srcRect/>
          <a:stretch>
            <a:fillRect/>
          </a:stretch>
        </p:blipFill>
        <p:spPr bwMode="auto">
          <a:xfrm>
            <a:off x="4525083" y="5893861"/>
            <a:ext cx="720018" cy="801133"/>
          </a:xfrm>
          <a:prstGeom prst="rect">
            <a:avLst/>
          </a:prstGeom>
          <a:noFill/>
          <a:extLst>
            <a:ext uri="{909E8E84-426E-40DD-AFC4-6F175D3DCCD1}">
              <a14:hiddenFill xmlns:a14="http://schemas.microsoft.com/office/drawing/2010/main">
                <a:solidFill>
                  <a:srgbClr val="FFFFFF"/>
                </a:solidFill>
              </a14:hiddenFill>
            </a:ext>
          </a:extLst>
        </p:spPr>
      </p:pic>
      <p:sp>
        <p:nvSpPr>
          <p:cNvPr id="44" name="角丸四角形吹き出し 11">
            <a:extLst>
              <a:ext uri="{FF2B5EF4-FFF2-40B4-BE49-F238E27FC236}">
                <a16:creationId xmlns:a16="http://schemas.microsoft.com/office/drawing/2014/main" id="{3678F118-4C4D-A900-FDA1-2E914C6F5801}"/>
              </a:ext>
            </a:extLst>
          </p:cNvPr>
          <p:cNvSpPr/>
          <p:nvPr/>
        </p:nvSpPr>
        <p:spPr>
          <a:xfrm>
            <a:off x="4417696" y="6778466"/>
            <a:ext cx="1332809" cy="492787"/>
          </a:xfrm>
          <a:prstGeom prst="wedgeRoundRectCallout">
            <a:avLst>
              <a:gd name="adj1" fmla="val -16252"/>
              <a:gd name="adj2" fmla="val -70225"/>
              <a:gd name="adj3" fmla="val 16667"/>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1C5D30FF-4585-B291-2A6C-5CC65FAD8488}"/>
              </a:ext>
            </a:extLst>
          </p:cNvPr>
          <p:cNvSpPr txBox="1"/>
          <p:nvPr/>
        </p:nvSpPr>
        <p:spPr>
          <a:xfrm>
            <a:off x="4417696" y="6817110"/>
            <a:ext cx="1421703" cy="415498"/>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苦手な言葉を話しやすくする練習をする</a:t>
            </a:r>
            <a:endParaRPr kumimoji="1" lang="en-US" altLang="ja-JP" sz="1050" dirty="0">
              <a:latin typeface="HG創英角ﾎﾟｯﾌﾟ体" panose="040B0A09000000000000" pitchFamily="49" charset="-128"/>
              <a:ea typeface="HG創英角ﾎﾟｯﾌﾟ体" panose="040B0A09000000000000" pitchFamily="49" charset="-128"/>
            </a:endParaRPr>
          </a:p>
        </p:txBody>
      </p:sp>
      <p:pic>
        <p:nvPicPr>
          <p:cNvPr id="46" name="Picture 8" descr="様々なSST（ソーシャルスキルトレーニング） – オレンジスクール ...">
            <a:extLst>
              <a:ext uri="{FF2B5EF4-FFF2-40B4-BE49-F238E27FC236}">
                <a16:creationId xmlns:a16="http://schemas.microsoft.com/office/drawing/2014/main" id="{DA981C87-A525-E529-6429-9124715FF13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20157" y="5846137"/>
            <a:ext cx="1133261" cy="993492"/>
          </a:xfrm>
          <a:prstGeom prst="rect">
            <a:avLst/>
          </a:prstGeom>
          <a:noFill/>
          <a:extLst>
            <a:ext uri="{909E8E84-426E-40DD-AFC4-6F175D3DCCD1}">
              <a14:hiddenFill xmlns:a14="http://schemas.microsoft.com/office/drawing/2010/main">
                <a:solidFill>
                  <a:srgbClr val="FFFFFF"/>
                </a:solidFill>
              </a14:hiddenFill>
            </a:ext>
          </a:extLst>
        </p:spPr>
      </p:pic>
      <p:sp>
        <p:nvSpPr>
          <p:cNvPr id="47" name="角丸四角形吹き出し 11">
            <a:extLst>
              <a:ext uri="{FF2B5EF4-FFF2-40B4-BE49-F238E27FC236}">
                <a16:creationId xmlns:a16="http://schemas.microsoft.com/office/drawing/2014/main" id="{E615F04C-7B49-CEB1-784A-B7C913642263}"/>
              </a:ext>
            </a:extLst>
          </p:cNvPr>
          <p:cNvSpPr/>
          <p:nvPr/>
        </p:nvSpPr>
        <p:spPr>
          <a:xfrm>
            <a:off x="1748409" y="6740316"/>
            <a:ext cx="1344114" cy="548068"/>
          </a:xfrm>
          <a:prstGeom prst="wedgeRoundRectCallout">
            <a:avLst>
              <a:gd name="adj1" fmla="val 5180"/>
              <a:gd name="adj2" fmla="val -69200"/>
              <a:gd name="adj3" fmla="val 16667"/>
            </a:avLst>
          </a:prstGeom>
          <a:solidFill>
            <a:schemeClr val="accent2">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717661A1-F1D6-0B1A-648B-50F0957455FE}"/>
              </a:ext>
            </a:extLst>
          </p:cNvPr>
          <p:cNvSpPr txBox="1"/>
          <p:nvPr/>
        </p:nvSpPr>
        <p:spPr>
          <a:xfrm>
            <a:off x="1706298" y="6740316"/>
            <a:ext cx="1386225" cy="577081"/>
          </a:xfrm>
          <a:prstGeom prst="rect">
            <a:avLst/>
          </a:prstGeom>
          <a:noFill/>
        </p:spPr>
        <p:txBody>
          <a:bodyPr wrap="square" rtlCol="0">
            <a:spAutoFit/>
          </a:bodyPr>
          <a:lstStyle/>
          <a:p>
            <a:r>
              <a:rPr kumimoji="1" lang="ja-JP" altLang="en-US" sz="1050" dirty="0">
                <a:latin typeface="HG創英角ﾎﾟｯﾌﾟ体" panose="040B0A09000000000000" pitchFamily="49" charset="-128"/>
                <a:ea typeface="HG創英角ﾎﾟｯﾌﾟ体" panose="040B0A09000000000000" pitchFamily="49" charset="-128"/>
              </a:rPr>
              <a:t>他者との関わり方や、状況に応じた言葉遣いを身に付ける</a:t>
            </a:r>
            <a:endParaRPr kumimoji="1" lang="en-US" altLang="ja-JP" sz="1050" dirty="0">
              <a:latin typeface="HG創英角ﾎﾟｯﾌﾟ体" panose="040B0A09000000000000" pitchFamily="49" charset="-128"/>
              <a:ea typeface="HG創英角ﾎﾟｯﾌﾟ体" panose="040B0A09000000000000" pitchFamily="49" charset="-128"/>
            </a:endParaRPr>
          </a:p>
        </p:txBody>
      </p:sp>
      <p:pic>
        <p:nvPicPr>
          <p:cNvPr id="49" name="図 4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520506" y="7369019"/>
            <a:ext cx="533182" cy="533182"/>
          </a:xfrm>
          <a:prstGeom prst="rect">
            <a:avLst/>
          </a:prstGeom>
        </p:spPr>
      </p:pic>
      <p:sp>
        <p:nvSpPr>
          <p:cNvPr id="50" name="テキスト ボックス 49"/>
          <p:cNvSpPr txBox="1"/>
          <p:nvPr/>
        </p:nvSpPr>
        <p:spPr>
          <a:xfrm>
            <a:off x="1074850" y="7558706"/>
            <a:ext cx="2507505" cy="369332"/>
          </a:xfrm>
          <a:prstGeom prst="rect">
            <a:avLst/>
          </a:prstGeom>
          <a:noFill/>
        </p:spPr>
        <p:txBody>
          <a:bodyPr wrap="square" rtlCol="0">
            <a:spAutoFit/>
          </a:bodyPr>
          <a:lstStyle/>
          <a:p>
            <a:r>
              <a:rPr kumimoji="1" lang="ja-JP" altLang="en-US" sz="900" dirty="0" smtClean="0">
                <a:latin typeface="HG丸ｺﾞｼｯｸM-PRO" panose="020F0600000000000000" pitchFamily="50" charset="-128"/>
                <a:ea typeface="HG丸ｺﾞｼｯｸM-PRO" panose="020F0600000000000000" pitchFamily="50" charset="-128"/>
              </a:rPr>
              <a:t>文部科学省「初めて通級による指導を担当する教師のためのガイド」（令和２年）　　→</a:t>
            </a:r>
            <a:endParaRPr kumimoji="1" lang="ja-JP" altLang="en-US" sz="900" dirty="0">
              <a:latin typeface="HG丸ｺﾞｼｯｸM-PRO" panose="020F0600000000000000" pitchFamily="50" charset="-128"/>
              <a:ea typeface="HG丸ｺﾞｼｯｸM-PRO" panose="020F0600000000000000" pitchFamily="50" charset="-128"/>
            </a:endParaRPr>
          </a:p>
        </p:txBody>
      </p:sp>
      <p:pic>
        <p:nvPicPr>
          <p:cNvPr id="51" name="図 50"/>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05530" y="7364098"/>
            <a:ext cx="539705" cy="539705"/>
          </a:xfrm>
          <a:prstGeom prst="rect">
            <a:avLst/>
          </a:prstGeom>
        </p:spPr>
      </p:pic>
      <p:sp>
        <p:nvSpPr>
          <p:cNvPr id="52" name="テキスト ボックス 51"/>
          <p:cNvSpPr txBox="1"/>
          <p:nvPr/>
        </p:nvSpPr>
        <p:spPr>
          <a:xfrm>
            <a:off x="792021" y="7347309"/>
            <a:ext cx="2723742" cy="230832"/>
          </a:xfrm>
          <a:prstGeom prst="rect">
            <a:avLst/>
          </a:prstGeom>
          <a:noFill/>
        </p:spPr>
        <p:txBody>
          <a:bodyPr wrap="square" rtlCol="0">
            <a:spAutoFit/>
          </a:bodyPr>
          <a:lstStyle/>
          <a:p>
            <a:r>
              <a:rPr kumimoji="1" lang="ja-JP" altLang="en-US" sz="900" dirty="0" smtClean="0">
                <a:latin typeface="HG丸ｺﾞｼｯｸM-PRO" panose="020F0600000000000000" pitchFamily="50" charset="-128"/>
                <a:ea typeface="HG丸ｺﾞｼｯｸM-PRO" panose="020F0600000000000000" pitchFamily="50" charset="-128"/>
              </a:rPr>
              <a:t>←特別支援学校学習指導要領解説「自立活動編」</a:t>
            </a:r>
            <a:endParaRPr kumimoji="1" lang="ja-JP" altLang="en-US" sz="900" dirty="0">
              <a:latin typeface="HG丸ｺﾞｼｯｸM-PRO" panose="020F0600000000000000" pitchFamily="50" charset="-128"/>
              <a:ea typeface="HG丸ｺﾞｼｯｸM-PRO" panose="020F0600000000000000" pitchFamily="50" charset="-128"/>
            </a:endParaRPr>
          </a:p>
        </p:txBody>
      </p:sp>
      <p:pic>
        <p:nvPicPr>
          <p:cNvPr id="53" name="図 5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059621" y="7365137"/>
            <a:ext cx="537625" cy="537625"/>
          </a:xfrm>
          <a:prstGeom prst="rect">
            <a:avLst/>
          </a:prstGeom>
        </p:spPr>
      </p:pic>
      <p:sp>
        <p:nvSpPr>
          <p:cNvPr id="54" name="テキスト ボックス 53"/>
          <p:cNvSpPr txBox="1"/>
          <p:nvPr/>
        </p:nvSpPr>
        <p:spPr>
          <a:xfrm>
            <a:off x="4104694" y="7398887"/>
            <a:ext cx="2145422" cy="507831"/>
          </a:xfrm>
          <a:prstGeom prst="rect">
            <a:avLst/>
          </a:prstGeom>
          <a:noFill/>
        </p:spPr>
        <p:txBody>
          <a:bodyPr wrap="square" rtlCol="0">
            <a:spAutoFit/>
          </a:bodyPr>
          <a:lstStyle/>
          <a:p>
            <a:r>
              <a:rPr kumimoji="1" lang="ja-JP" altLang="en-US" sz="900" dirty="0">
                <a:latin typeface="HG丸ｺﾞｼｯｸM-PRO" panose="020F0600000000000000" pitchFamily="50" charset="-128"/>
                <a:ea typeface="HG丸ｺﾞｼｯｸM-PRO" panose="020F0600000000000000" pitchFamily="50" charset="-128"/>
              </a:rPr>
              <a:t>文部科学省「障害に応じた</a:t>
            </a:r>
            <a:r>
              <a:rPr kumimoji="1" lang="ja-JP" altLang="en-US" sz="900" dirty="0" smtClean="0">
                <a:latin typeface="HG丸ｺﾞｼｯｸM-PRO" panose="020F0600000000000000" pitchFamily="50" charset="-128"/>
                <a:ea typeface="HG丸ｺﾞｼｯｸM-PRO" panose="020F0600000000000000" pitchFamily="50" charset="-128"/>
              </a:rPr>
              <a:t>通級</a:t>
            </a:r>
            <a:endParaRPr kumimoji="1" lang="en-US" altLang="ja-JP" sz="900" dirty="0" smtClean="0">
              <a:latin typeface="HG丸ｺﾞｼｯｸM-PRO" panose="020F0600000000000000" pitchFamily="50" charset="-128"/>
              <a:ea typeface="HG丸ｺﾞｼｯｸM-PRO" panose="020F0600000000000000" pitchFamily="50" charset="-128"/>
            </a:endParaRPr>
          </a:p>
          <a:p>
            <a:r>
              <a:rPr kumimoji="1" lang="ja-JP" altLang="en-US" sz="900" dirty="0" smtClean="0">
                <a:latin typeface="HG丸ｺﾞｼｯｸM-PRO" panose="020F0600000000000000" pitchFamily="50" charset="-128"/>
                <a:ea typeface="HG丸ｺﾞｼｯｸM-PRO" panose="020F0600000000000000" pitchFamily="50" charset="-128"/>
              </a:rPr>
              <a:t>に</a:t>
            </a:r>
            <a:r>
              <a:rPr kumimoji="1" lang="ja-JP" altLang="en-US" sz="900" dirty="0">
                <a:latin typeface="HG丸ｺﾞｼｯｸM-PRO" panose="020F0600000000000000" pitchFamily="50" charset="-128"/>
                <a:ea typeface="HG丸ｺﾞｼｯｸM-PRO" panose="020F0600000000000000" pitchFamily="50" charset="-128"/>
              </a:rPr>
              <a:t>よる指導の手引 解説と</a:t>
            </a:r>
            <a:r>
              <a:rPr kumimoji="1" lang="en-US" altLang="ja-JP" sz="900" dirty="0" smtClean="0">
                <a:latin typeface="HG丸ｺﾞｼｯｸM-PRO" panose="020F0600000000000000" pitchFamily="50" charset="-128"/>
                <a:ea typeface="HG丸ｺﾞｼｯｸM-PRO" panose="020F0600000000000000" pitchFamily="50" charset="-128"/>
              </a:rPr>
              <a:t>Q&amp;A</a:t>
            </a:r>
            <a:r>
              <a:rPr kumimoji="1" lang="ja-JP" altLang="en-US" sz="900" dirty="0" smtClean="0">
                <a:latin typeface="HG丸ｺﾞｼｯｸM-PRO" panose="020F0600000000000000" pitchFamily="50" charset="-128"/>
                <a:ea typeface="HG丸ｺﾞｼｯｸM-PRO" panose="020F0600000000000000" pitchFamily="50" charset="-128"/>
              </a:rPr>
              <a:t>　→</a:t>
            </a:r>
            <a:endParaRPr kumimoji="1" lang="en-US" altLang="ja-JP" sz="900" dirty="0" smtClean="0">
              <a:latin typeface="HG丸ｺﾞｼｯｸM-PRO" panose="020F0600000000000000" pitchFamily="50" charset="-128"/>
              <a:ea typeface="HG丸ｺﾞｼｯｸM-PRO" panose="020F0600000000000000" pitchFamily="50" charset="-128"/>
            </a:endParaRPr>
          </a:p>
          <a:p>
            <a:r>
              <a:rPr kumimoji="1" lang="ja-JP" altLang="en-US" sz="900" dirty="0" smtClean="0">
                <a:latin typeface="HG丸ｺﾞｼｯｸM-PRO" panose="020F0600000000000000" pitchFamily="50" charset="-128"/>
                <a:ea typeface="HG丸ｺﾞｼｯｸM-PRO" panose="020F0600000000000000" pitchFamily="50" charset="-128"/>
              </a:rPr>
              <a:t>（</a:t>
            </a:r>
            <a:r>
              <a:rPr kumimoji="1" lang="ja-JP" altLang="en-US" sz="900" dirty="0">
                <a:latin typeface="HG丸ｺﾞｼｯｸM-PRO" panose="020F0600000000000000" pitchFamily="50" charset="-128"/>
                <a:ea typeface="HG丸ｺﾞｼｯｸM-PRO" panose="020F0600000000000000" pitchFamily="50" charset="-128"/>
              </a:rPr>
              <a:t>改訂第</a:t>
            </a:r>
            <a:r>
              <a:rPr kumimoji="1" lang="en-US" altLang="ja-JP" sz="900" dirty="0">
                <a:latin typeface="HG丸ｺﾞｼｯｸM-PRO" panose="020F0600000000000000" pitchFamily="50" charset="-128"/>
                <a:ea typeface="HG丸ｺﾞｼｯｸM-PRO" panose="020F0600000000000000" pitchFamily="50" charset="-128"/>
              </a:rPr>
              <a:t>3</a:t>
            </a:r>
            <a:r>
              <a:rPr kumimoji="1" lang="ja-JP" altLang="en-US" sz="900" dirty="0">
                <a:latin typeface="HG丸ｺﾞｼｯｸM-PRO" panose="020F0600000000000000" pitchFamily="50" charset="-128"/>
                <a:ea typeface="HG丸ｺﾞｼｯｸM-PRO" panose="020F0600000000000000" pitchFamily="50" charset="-128"/>
              </a:rPr>
              <a:t>版）」</a:t>
            </a:r>
            <a:r>
              <a:rPr kumimoji="1" lang="ja-JP" altLang="en-US" sz="900" dirty="0" smtClean="0">
                <a:latin typeface="HG丸ｺﾞｼｯｸM-PRO" panose="020F0600000000000000" pitchFamily="50" charset="-128"/>
                <a:ea typeface="HG丸ｺﾞｼｯｸM-PRO" panose="020F0600000000000000" pitchFamily="50" charset="-128"/>
              </a:rPr>
              <a:t>（平成</a:t>
            </a:r>
            <a:r>
              <a:rPr kumimoji="1" lang="en-US" altLang="ja-JP" sz="900" dirty="0" smtClean="0">
                <a:latin typeface="HG丸ｺﾞｼｯｸM-PRO" panose="020F0600000000000000" pitchFamily="50" charset="-128"/>
                <a:ea typeface="HG丸ｺﾞｼｯｸM-PRO" panose="020F0600000000000000" pitchFamily="50" charset="-128"/>
              </a:rPr>
              <a:t>30</a:t>
            </a:r>
            <a:r>
              <a:rPr kumimoji="1" lang="ja-JP" altLang="en-US" sz="900" dirty="0" smtClean="0">
                <a:latin typeface="HG丸ｺﾞｼｯｸM-PRO" panose="020F0600000000000000" pitchFamily="50" charset="-128"/>
                <a:ea typeface="HG丸ｺﾞｼｯｸM-PRO" panose="020F0600000000000000" pitchFamily="50" charset="-128"/>
              </a:rPr>
              <a:t>年</a:t>
            </a:r>
            <a:r>
              <a:rPr kumimoji="1" lang="ja-JP" altLang="en-US" sz="900" dirty="0">
                <a:latin typeface="HG丸ｺﾞｼｯｸM-PRO" panose="020F0600000000000000" pitchFamily="50" charset="-128"/>
                <a:ea typeface="HG丸ｺﾞｼｯｸM-PRO" panose="020F0600000000000000" pitchFamily="50" charset="-128"/>
              </a:rPr>
              <a:t>）　</a:t>
            </a:r>
          </a:p>
        </p:txBody>
      </p:sp>
      <p:sp>
        <p:nvSpPr>
          <p:cNvPr id="61" name="四角形: 角を丸くする 7">
            <a:extLst>
              <a:ext uri="{FF2B5EF4-FFF2-40B4-BE49-F238E27FC236}">
                <a16:creationId xmlns:a16="http://schemas.microsoft.com/office/drawing/2014/main" id="{7E320F6E-B917-8CB5-5139-C776C158422E}"/>
              </a:ext>
            </a:extLst>
          </p:cNvPr>
          <p:cNvSpPr/>
          <p:nvPr/>
        </p:nvSpPr>
        <p:spPr>
          <a:xfrm>
            <a:off x="94911" y="8048224"/>
            <a:ext cx="6656438" cy="1764643"/>
          </a:xfrm>
          <a:prstGeom prst="roundRect">
            <a:avLst>
              <a:gd name="adj" fmla="val 11429"/>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12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　</a:t>
            </a:r>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2" name="四角形: 角を丸くする 7">
            <a:extLst>
              <a:ext uri="{FF2B5EF4-FFF2-40B4-BE49-F238E27FC236}">
                <a16:creationId xmlns:a16="http://schemas.microsoft.com/office/drawing/2014/main" id="{7E320F6E-B917-8CB5-5139-C776C158422E}"/>
              </a:ext>
            </a:extLst>
          </p:cNvPr>
          <p:cNvSpPr/>
          <p:nvPr/>
        </p:nvSpPr>
        <p:spPr>
          <a:xfrm>
            <a:off x="94911" y="8041857"/>
            <a:ext cx="6656438" cy="396000"/>
          </a:xfrm>
          <a:prstGeom prst="roundRect">
            <a:avLst>
              <a:gd name="adj" fmla="val 47862"/>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通級による指導</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の開始</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63" name="テキスト ボックス 62"/>
          <p:cNvSpPr txBox="1"/>
          <p:nvPr/>
        </p:nvSpPr>
        <p:spPr>
          <a:xfrm>
            <a:off x="165837" y="8484931"/>
            <a:ext cx="1213139" cy="415498"/>
          </a:xfrm>
          <a:prstGeom prst="rect">
            <a:avLst/>
          </a:prstGeom>
          <a:solidFill>
            <a:schemeClr val="bg1"/>
          </a:solidFill>
          <a:ln>
            <a:solidFill>
              <a:srgbClr val="002060"/>
            </a:solidFill>
          </a:ln>
        </p:spPr>
        <p:txBody>
          <a:bodyPr wrap="square" rtlCol="0">
            <a:spAutoFit/>
          </a:bodyPr>
          <a:lstStyle/>
          <a:p>
            <a:r>
              <a:rPr kumimoji="1" lang="ja-JP" altLang="en-US" sz="1050" b="1" dirty="0" smtClean="0">
                <a:latin typeface="BIZ UDゴシック" panose="020B0400000000000000" pitchFamily="49" charset="-128"/>
                <a:ea typeface="BIZ UDゴシック" panose="020B0400000000000000" pitchFamily="49" charset="-128"/>
              </a:rPr>
              <a:t>気になる子どもへの気付き</a:t>
            </a:r>
            <a:endParaRPr kumimoji="1" lang="ja-JP" altLang="en-US" sz="1050" b="1" dirty="0">
              <a:latin typeface="BIZ UDゴシック" panose="020B0400000000000000" pitchFamily="49" charset="-128"/>
              <a:ea typeface="BIZ UDゴシック" panose="020B0400000000000000" pitchFamily="49" charset="-128"/>
            </a:endParaRPr>
          </a:p>
        </p:txBody>
      </p:sp>
      <p:sp>
        <p:nvSpPr>
          <p:cNvPr id="67" name="テキスト ボックス 66"/>
          <p:cNvSpPr txBox="1"/>
          <p:nvPr/>
        </p:nvSpPr>
        <p:spPr>
          <a:xfrm>
            <a:off x="5453051" y="8484931"/>
            <a:ext cx="1213139" cy="415498"/>
          </a:xfrm>
          <a:prstGeom prst="rect">
            <a:avLst/>
          </a:prstGeom>
          <a:solidFill>
            <a:schemeClr val="bg1"/>
          </a:solidFill>
          <a:ln>
            <a:solidFill>
              <a:srgbClr val="002060"/>
            </a:solidFill>
          </a:ln>
        </p:spPr>
        <p:txBody>
          <a:bodyPr wrap="square" rtlCol="0">
            <a:spAutoFit/>
          </a:bodyPr>
          <a:lstStyle/>
          <a:p>
            <a:r>
              <a:rPr kumimoji="1" lang="ja-JP" altLang="en-US" sz="1050" b="1" dirty="0" smtClean="0">
                <a:latin typeface="BIZ UDゴシック" panose="020B0400000000000000" pitchFamily="49" charset="-128"/>
                <a:ea typeface="BIZ UDゴシック" panose="020B0400000000000000" pitchFamily="49" charset="-128"/>
              </a:rPr>
              <a:t>通級による指導</a:t>
            </a:r>
            <a:endParaRPr kumimoji="1" lang="en-US" altLang="ja-JP" sz="1050" b="1" dirty="0" smtClean="0">
              <a:latin typeface="BIZ UDゴシック" panose="020B0400000000000000" pitchFamily="49" charset="-128"/>
              <a:ea typeface="BIZ UDゴシック" panose="020B0400000000000000" pitchFamily="49" charset="-128"/>
            </a:endParaRPr>
          </a:p>
          <a:p>
            <a:r>
              <a:rPr kumimoji="1" lang="ja-JP" altLang="en-US" sz="1050" b="1" dirty="0" smtClean="0">
                <a:latin typeface="BIZ UDゴシック" panose="020B0400000000000000" pitchFamily="49" charset="-128"/>
                <a:ea typeface="BIZ UDゴシック" panose="020B0400000000000000" pitchFamily="49" charset="-128"/>
              </a:rPr>
              <a:t>開始</a:t>
            </a:r>
            <a:endParaRPr kumimoji="1" lang="ja-JP" altLang="en-US" sz="1050" b="1" dirty="0">
              <a:latin typeface="BIZ UDゴシック" panose="020B0400000000000000" pitchFamily="49" charset="-128"/>
              <a:ea typeface="BIZ UDゴシック" panose="020B0400000000000000" pitchFamily="49" charset="-128"/>
            </a:endParaRPr>
          </a:p>
        </p:txBody>
      </p:sp>
      <p:sp>
        <p:nvSpPr>
          <p:cNvPr id="71" name="右矢印 70"/>
          <p:cNvSpPr/>
          <p:nvPr/>
        </p:nvSpPr>
        <p:spPr>
          <a:xfrm>
            <a:off x="1378975" y="8442596"/>
            <a:ext cx="4074075" cy="4154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右矢印 71"/>
          <p:cNvSpPr/>
          <p:nvPr/>
        </p:nvSpPr>
        <p:spPr>
          <a:xfrm rot="16200000">
            <a:off x="1379323" y="8913961"/>
            <a:ext cx="674787" cy="384858"/>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1182973" y="9030498"/>
            <a:ext cx="947584" cy="303029"/>
          </a:xfrm>
          <a:prstGeom prst="roundRect">
            <a:avLst>
              <a:gd name="adj" fmla="val 28722"/>
            </a:avLst>
          </a:prstGeom>
          <a:solidFill>
            <a:schemeClr val="bg1"/>
          </a:solidFill>
          <a:ln>
            <a:solidFill>
              <a:srgbClr val="002060"/>
            </a:solidFill>
          </a:ln>
        </p:spPr>
        <p:txBody>
          <a:bodyPr wrap="square" rtlCol="0">
            <a:spAutoFit/>
          </a:bodyPr>
          <a:lstStyle/>
          <a:p>
            <a:pPr algn="ctr"/>
            <a:r>
              <a:rPr kumimoji="1" lang="ja-JP" altLang="en-US" sz="1050" dirty="0" smtClean="0">
                <a:latin typeface="HG丸ｺﾞｼｯｸM-PRO" panose="020F0600000000000000" pitchFamily="50" charset="-128"/>
                <a:ea typeface="HG丸ｺﾞｼｯｸM-PRO" panose="020F0600000000000000" pitchFamily="50" charset="-128"/>
              </a:rPr>
              <a:t>実態把握</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70" name="テキスト ボックス 69"/>
          <p:cNvSpPr txBox="1"/>
          <p:nvPr/>
        </p:nvSpPr>
        <p:spPr>
          <a:xfrm>
            <a:off x="763612" y="9421682"/>
            <a:ext cx="1817198" cy="303029"/>
          </a:xfrm>
          <a:prstGeom prst="roundRect">
            <a:avLst>
              <a:gd name="adj" fmla="val 28722"/>
            </a:avLst>
          </a:prstGeom>
          <a:solidFill>
            <a:schemeClr val="bg1"/>
          </a:solidFill>
          <a:ln>
            <a:solidFill>
              <a:srgbClr val="002060"/>
            </a:solidFill>
          </a:ln>
        </p:spPr>
        <p:txBody>
          <a:bodyPr wrap="square" rtlCol="0">
            <a:spAutoFit/>
          </a:bodyPr>
          <a:lstStyle/>
          <a:p>
            <a:pPr algn="ctr"/>
            <a:r>
              <a:rPr kumimoji="1" lang="ja-JP" altLang="en-US" sz="1050" dirty="0" smtClean="0">
                <a:latin typeface="HG丸ｺﾞｼｯｸM-PRO" panose="020F0600000000000000" pitchFamily="50" charset="-128"/>
                <a:ea typeface="HG丸ｺﾞｼｯｸM-PRO" panose="020F0600000000000000" pitchFamily="50" charset="-128"/>
              </a:rPr>
              <a:t>在籍学級での指導の工夫</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73" name="右矢印 72"/>
          <p:cNvSpPr/>
          <p:nvPr/>
        </p:nvSpPr>
        <p:spPr>
          <a:xfrm rot="16200000">
            <a:off x="3163236" y="8914710"/>
            <a:ext cx="676285" cy="384858"/>
          </a:xfrm>
          <a:prstGeom prst="rightArrow">
            <a:avLst>
              <a:gd name="adj1" fmla="val 50000"/>
              <a:gd name="adj2" fmla="val 346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2887899" y="8947343"/>
            <a:ext cx="1291874" cy="280928"/>
          </a:xfrm>
          <a:prstGeom prst="roundRect">
            <a:avLst/>
          </a:prstGeom>
          <a:solidFill>
            <a:schemeClr val="bg1"/>
          </a:solidFill>
          <a:ln>
            <a:solidFill>
              <a:srgbClr val="002060"/>
            </a:solidFill>
          </a:ln>
        </p:spPr>
        <p:txBody>
          <a:bodyPr wrap="square" rtlCol="0">
            <a:spAutoFit/>
          </a:bodyPr>
          <a:lstStyle/>
          <a:p>
            <a:r>
              <a:rPr kumimoji="1" lang="ja-JP" altLang="en-US" sz="1050" dirty="0" smtClean="0">
                <a:latin typeface="HG丸ｺﾞｼｯｸM-PRO" panose="020F0600000000000000" pitchFamily="50" charset="-128"/>
                <a:ea typeface="HG丸ｺﾞｼｯｸM-PRO" panose="020F0600000000000000" pitchFamily="50" charset="-128"/>
              </a:rPr>
              <a:t>校内委員会で判断</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65" name="テキスト ボックス 64"/>
          <p:cNvSpPr txBox="1"/>
          <p:nvPr/>
        </p:nvSpPr>
        <p:spPr>
          <a:xfrm>
            <a:off x="2661551" y="9291192"/>
            <a:ext cx="1704796" cy="459700"/>
          </a:xfrm>
          <a:prstGeom prst="roundRect">
            <a:avLst/>
          </a:prstGeom>
          <a:solidFill>
            <a:schemeClr val="bg1"/>
          </a:solidFill>
          <a:ln>
            <a:solidFill>
              <a:srgbClr val="002060"/>
            </a:solidFill>
          </a:ln>
        </p:spPr>
        <p:txBody>
          <a:bodyPr wrap="square" rtlCol="0">
            <a:spAutoFit/>
          </a:bodyPr>
          <a:lstStyle/>
          <a:p>
            <a:r>
              <a:rPr kumimoji="1" lang="ja-JP" altLang="en-US" sz="1050" dirty="0" smtClean="0">
                <a:latin typeface="HG丸ｺﾞｼｯｸM-PRO" panose="020F0600000000000000" pitchFamily="50" charset="-128"/>
                <a:ea typeface="HG丸ｺﾞｼｯｸM-PRO" panose="020F0600000000000000" pitchFamily="50" charset="-128"/>
              </a:rPr>
              <a:t>市町村教育委員会で判断</a:t>
            </a:r>
            <a:endParaRPr kumimoji="1" lang="en-US" altLang="ja-JP" sz="1050" dirty="0" smtClean="0">
              <a:latin typeface="HG丸ｺﾞｼｯｸM-PRO" panose="020F0600000000000000" pitchFamily="50" charset="-128"/>
              <a:ea typeface="HG丸ｺﾞｼｯｸM-PRO" panose="020F0600000000000000" pitchFamily="50" charset="-128"/>
            </a:endParaRPr>
          </a:p>
          <a:p>
            <a:r>
              <a:rPr kumimoji="1" lang="ja-JP" altLang="en-US" sz="1050" dirty="0" smtClean="0">
                <a:latin typeface="HG丸ｺﾞｼｯｸM-PRO" panose="020F0600000000000000" pitchFamily="50" charset="-128"/>
                <a:ea typeface="HG丸ｺﾞｼｯｸM-PRO" panose="020F0600000000000000" pitchFamily="50" charset="-128"/>
              </a:rPr>
              <a:t>（教育支援委員会）</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74" name="右矢印 73"/>
          <p:cNvSpPr/>
          <p:nvPr/>
        </p:nvSpPr>
        <p:spPr>
          <a:xfrm rot="16200000">
            <a:off x="4656311" y="8902910"/>
            <a:ext cx="652686" cy="384858"/>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4417696" y="9030498"/>
            <a:ext cx="1213139" cy="459700"/>
          </a:xfrm>
          <a:prstGeom prst="roundRect">
            <a:avLst/>
          </a:prstGeom>
          <a:solidFill>
            <a:schemeClr val="bg1"/>
          </a:solidFill>
          <a:ln>
            <a:solidFill>
              <a:srgbClr val="002060"/>
            </a:solidFill>
          </a:ln>
        </p:spPr>
        <p:txBody>
          <a:bodyPr wrap="square" rtlCol="0">
            <a:spAutoFit/>
          </a:bodyPr>
          <a:lstStyle/>
          <a:p>
            <a:r>
              <a:rPr kumimoji="1" lang="ja-JP" altLang="en-US" sz="1050" dirty="0" smtClean="0">
                <a:latin typeface="HG丸ｺﾞｼｯｸM-PRO" panose="020F0600000000000000" pitchFamily="50" charset="-128"/>
                <a:ea typeface="HG丸ｺﾞｼｯｸM-PRO" panose="020F0600000000000000" pitchFamily="50" charset="-128"/>
              </a:rPr>
              <a:t>本人・保護者への説明と同意</a:t>
            </a:r>
            <a:endParaRPr kumimoji="1" lang="ja-JP" altLang="en-US" sz="1050" dirty="0">
              <a:latin typeface="HG丸ｺﾞｼｯｸM-PRO" panose="020F0600000000000000" pitchFamily="50" charset="-128"/>
              <a:ea typeface="HG丸ｺﾞｼｯｸM-PRO" panose="020F0600000000000000" pitchFamily="50" charset="-128"/>
            </a:endParaRPr>
          </a:p>
        </p:txBody>
      </p:sp>
      <p:sp>
        <p:nvSpPr>
          <p:cNvPr id="75" name="四角形: 角を丸くする 7">
            <a:extLst>
              <a:ext uri="{FF2B5EF4-FFF2-40B4-BE49-F238E27FC236}">
                <a16:creationId xmlns:a16="http://schemas.microsoft.com/office/drawing/2014/main" id="{7E320F6E-B917-8CB5-5139-C776C158422E}"/>
              </a:ext>
            </a:extLst>
          </p:cNvPr>
          <p:cNvSpPr/>
          <p:nvPr/>
        </p:nvSpPr>
        <p:spPr>
          <a:xfrm>
            <a:off x="184582" y="3069523"/>
            <a:ext cx="2528275" cy="261301"/>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b="1" dirty="0" smtClean="0">
                <a:solidFill>
                  <a:schemeClr val="tx1"/>
                </a:solidFill>
                <a:latin typeface="UD デジタル 教科書体 NP-R" panose="02020400000000000000" pitchFamily="18" charset="-128"/>
                <a:ea typeface="UD デジタル 教科書体 NP-R" panose="02020400000000000000" pitchFamily="18" charset="-128"/>
              </a:rPr>
              <a:t>例えば、こんな子どもはいませんか？</a:t>
            </a:r>
            <a:endParaRPr kumimoji="1" lang="ja-JP" altLang="en-US" sz="1050" b="1"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77" name="四角形: 角を丸くする 7">
            <a:extLst>
              <a:ext uri="{FF2B5EF4-FFF2-40B4-BE49-F238E27FC236}">
                <a16:creationId xmlns:a16="http://schemas.microsoft.com/office/drawing/2014/main" id="{7E320F6E-B917-8CB5-5139-C776C158422E}"/>
              </a:ext>
            </a:extLst>
          </p:cNvPr>
          <p:cNvSpPr/>
          <p:nvPr/>
        </p:nvSpPr>
        <p:spPr>
          <a:xfrm>
            <a:off x="230686" y="5747897"/>
            <a:ext cx="2528275" cy="261301"/>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b="1" dirty="0" smtClean="0">
                <a:solidFill>
                  <a:schemeClr val="tx1"/>
                </a:solidFill>
                <a:latin typeface="UD デジタル 教科書体 NP-R" panose="02020400000000000000" pitchFamily="18" charset="-128"/>
                <a:ea typeface="UD デジタル 教科書体 NP-R" panose="02020400000000000000" pitchFamily="18" charset="-128"/>
              </a:rPr>
              <a:t>例えば、このような指導をしています。</a:t>
            </a:r>
            <a:endParaRPr kumimoji="1" lang="ja-JP" altLang="en-US" sz="1050" b="1"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885933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7">
            <a:extLst>
              <a:ext uri="{FF2B5EF4-FFF2-40B4-BE49-F238E27FC236}">
                <a16:creationId xmlns:a16="http://schemas.microsoft.com/office/drawing/2014/main" id="{7E320F6E-B917-8CB5-5139-C776C158422E}"/>
              </a:ext>
            </a:extLst>
          </p:cNvPr>
          <p:cNvSpPr/>
          <p:nvPr/>
        </p:nvSpPr>
        <p:spPr>
          <a:xfrm>
            <a:off x="105647" y="6465078"/>
            <a:ext cx="6656438" cy="3374881"/>
          </a:xfrm>
          <a:prstGeom prst="roundRect">
            <a:avLst>
              <a:gd name="adj" fmla="val 4515"/>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latin typeface="ＤＦ特太ゴシック体" panose="020B0509000000000000" pitchFamily="49" charset="-128"/>
                <a:ea typeface="ＤＦ特太ゴシック体" panose="020B0509000000000000" pitchFamily="49" charset="-128"/>
              </a:rPr>
              <a:t>●　通級による指導の対象</a:t>
            </a:r>
            <a:endParaRPr kumimoji="1" lang="en-US" altLang="ja-JP" sz="1200" dirty="0">
              <a:solidFill>
                <a:schemeClr val="tx1"/>
              </a:solidFill>
              <a:latin typeface="ＤＦ特太ゴシック体" panose="020B0509000000000000" pitchFamily="49" charset="-128"/>
              <a:ea typeface="ＤＦ特太ゴシック体" panose="020B0509000000000000" pitchFamily="49" charset="-128"/>
            </a:endParaRPr>
          </a:p>
          <a:p>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　</a:t>
            </a:r>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通級による指導の効果を通常の学級や日常生活に波及さ</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せるためには、通常の学級担任と通級による指導の担当教</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師、家庭が随時、学習の進捗状況等について情報交換を行</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うなど、連携することが重要です。そのために、「個別の</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教育支援計画」と「個別の指導計画」を作成・活用します</a:t>
            </a:r>
            <a:r>
              <a:rPr kumimoji="1" lang="ja-JP" altLang="en-US" sz="1400" dirty="0" err="1" smtClean="0">
                <a:solidFill>
                  <a:schemeClr val="tx1"/>
                </a:solidFill>
                <a:latin typeface="UD デジタル 教科書体 NP-R" panose="02020400000000000000" pitchFamily="18" charset="-128"/>
                <a:ea typeface="UD デジタル 教科書体 NP-R" panose="02020400000000000000" pitchFamily="18" charset="-128"/>
              </a:rPr>
              <a:t>。。</a:t>
            </a:r>
            <a:endPar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endParaRPr>
          </a:p>
          <a:p>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5" name="四角形: 角を丸くする 7">
            <a:extLst>
              <a:ext uri="{FF2B5EF4-FFF2-40B4-BE49-F238E27FC236}">
                <a16:creationId xmlns:a16="http://schemas.microsoft.com/office/drawing/2014/main" id="{7E320F6E-B917-8CB5-5139-C776C158422E}"/>
              </a:ext>
            </a:extLst>
          </p:cNvPr>
          <p:cNvSpPr/>
          <p:nvPr/>
        </p:nvSpPr>
        <p:spPr>
          <a:xfrm>
            <a:off x="105647" y="6460342"/>
            <a:ext cx="6656438" cy="412138"/>
          </a:xfrm>
          <a:prstGeom prst="roundRect">
            <a:avLst>
              <a:gd name="adj" fmla="val 43016"/>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通級による指導の効果的な推進</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6" name="四角形: 角を丸くする 7">
            <a:extLst>
              <a:ext uri="{FF2B5EF4-FFF2-40B4-BE49-F238E27FC236}">
                <a16:creationId xmlns:a16="http://schemas.microsoft.com/office/drawing/2014/main" id="{7E320F6E-B917-8CB5-5139-C776C158422E}"/>
              </a:ext>
            </a:extLst>
          </p:cNvPr>
          <p:cNvSpPr/>
          <p:nvPr/>
        </p:nvSpPr>
        <p:spPr>
          <a:xfrm>
            <a:off x="100781" y="3343020"/>
            <a:ext cx="6656438" cy="3066476"/>
          </a:xfrm>
          <a:prstGeom prst="roundRect">
            <a:avLst>
              <a:gd name="adj" fmla="val 5945"/>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latin typeface="ＤＦ特太ゴシック体" panose="020B0509000000000000" pitchFamily="49" charset="-128"/>
                <a:ea typeface="ＤＦ特太ゴシック体" panose="020B0509000000000000" pitchFamily="49" charset="-128"/>
              </a:rPr>
              <a:t>●　通級による指導の対象</a:t>
            </a:r>
            <a:endParaRPr kumimoji="1" lang="en-US" altLang="ja-JP" sz="1200" dirty="0">
              <a:solidFill>
                <a:schemeClr val="tx1"/>
              </a:solidFill>
              <a:latin typeface="ＤＦ特太ゴシック体" panose="020B0509000000000000" pitchFamily="49" charset="-128"/>
              <a:ea typeface="ＤＦ特太ゴシック体" panose="020B0509000000000000" pitchFamily="49" charset="-128"/>
            </a:endParaRPr>
          </a:p>
          <a:p>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algn="just"/>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　年間</a:t>
            </a:r>
            <a:r>
              <a:rPr kumimoji="1" lang="en-US" altLang="ja-JP" sz="1400" dirty="0">
                <a:solidFill>
                  <a:schemeClr val="tx1"/>
                </a:solidFill>
                <a:latin typeface="UD デジタル 教科書体 NP-R" panose="02020400000000000000" pitchFamily="18" charset="-128"/>
                <a:ea typeface="UD デジタル 教科書体 NP-R" panose="02020400000000000000" pitchFamily="18" charset="-128"/>
              </a:rPr>
              <a:t>35</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単位時間から</a:t>
            </a:r>
            <a:r>
              <a:rPr kumimoji="1" lang="en-US" altLang="ja-JP" sz="1400" dirty="0">
                <a:solidFill>
                  <a:schemeClr val="tx1"/>
                </a:solidFill>
                <a:latin typeface="UD デジタル 教科書体 NP-R" panose="02020400000000000000" pitchFamily="18" charset="-128"/>
                <a:ea typeface="UD デジタル 教科書体 NP-R" panose="02020400000000000000" pitchFamily="18" charset="-128"/>
              </a:rPr>
              <a:t>280</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単位時間（週１単位時間から８単位時間）の範囲で行います。ただし、</a:t>
            </a:r>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ＬＤ及びＡＤＨＤの</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ある児童生徒については、年間</a:t>
            </a:r>
            <a:r>
              <a:rPr kumimoji="1" lang="en-US" altLang="ja-JP" sz="1400" dirty="0">
                <a:solidFill>
                  <a:schemeClr val="tx1"/>
                </a:solidFill>
                <a:latin typeface="UD デジタル 教科書体 NP-R" panose="02020400000000000000" pitchFamily="18" charset="-128"/>
                <a:ea typeface="UD デジタル 教科書体 NP-R" panose="02020400000000000000" pitchFamily="18" charset="-128"/>
              </a:rPr>
              <a:t>10</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単位時間（月１単位時間程度）が下限となっています。</a:t>
            </a:r>
            <a:endParaRPr kumimoji="1" lang="en-US" altLang="ja-JP" sz="1400" dirty="0">
              <a:solidFill>
                <a:schemeClr val="tx1"/>
              </a:solidFill>
              <a:latin typeface="UD デジタル 教科書体 NP-R" panose="02020400000000000000" pitchFamily="18" charset="-128"/>
              <a:ea typeface="UD デジタル 教科書体 NP-R" panose="02020400000000000000" pitchFamily="18" charset="-128"/>
            </a:endParaRPr>
          </a:p>
          <a:p>
            <a:pPr algn="just"/>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　通級による指導に係る特別の教育課程を編成するに当たっては、児童生徒の</a:t>
            </a:r>
            <a:r>
              <a:rPr kumimoji="1" lang="ja-JP" altLang="en-US" sz="1400" dirty="0" err="1">
                <a:solidFill>
                  <a:schemeClr val="tx1"/>
                </a:solidFill>
                <a:latin typeface="UD デジタル 教科書体 NP-R" panose="02020400000000000000" pitchFamily="18" charset="-128"/>
                <a:ea typeface="UD デジタル 教科書体 NP-R" panose="02020400000000000000" pitchFamily="18" charset="-128"/>
              </a:rPr>
              <a:t>障がいに</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応じた指導（自立活動）を、教育課程に加え、又はその一部に替えることができます。</a:t>
            </a:r>
          </a:p>
        </p:txBody>
      </p:sp>
      <p:sp>
        <p:nvSpPr>
          <p:cNvPr id="7" name="四角形: 角を丸くする 7">
            <a:extLst>
              <a:ext uri="{FF2B5EF4-FFF2-40B4-BE49-F238E27FC236}">
                <a16:creationId xmlns:a16="http://schemas.microsoft.com/office/drawing/2014/main" id="{7E320F6E-B917-8CB5-5139-C776C158422E}"/>
              </a:ext>
            </a:extLst>
          </p:cNvPr>
          <p:cNvSpPr/>
          <p:nvPr/>
        </p:nvSpPr>
        <p:spPr>
          <a:xfrm>
            <a:off x="100781" y="3338280"/>
            <a:ext cx="6656438" cy="412138"/>
          </a:xfrm>
          <a:prstGeom prst="roundRect">
            <a:avLst>
              <a:gd name="adj" fmla="val 50000"/>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通級による指導の時数</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8" name="四角形: 角を丸くする 7">
            <a:extLst>
              <a:ext uri="{FF2B5EF4-FFF2-40B4-BE49-F238E27FC236}">
                <a16:creationId xmlns:a16="http://schemas.microsoft.com/office/drawing/2014/main" id="{7E320F6E-B917-8CB5-5139-C776C158422E}"/>
              </a:ext>
            </a:extLst>
          </p:cNvPr>
          <p:cNvSpPr/>
          <p:nvPr/>
        </p:nvSpPr>
        <p:spPr>
          <a:xfrm>
            <a:off x="100781" y="85047"/>
            <a:ext cx="6656438" cy="3204000"/>
          </a:xfrm>
          <a:prstGeom prst="roundRect">
            <a:avLst>
              <a:gd name="adj" fmla="val 8152"/>
            </a:avLst>
          </a:prstGeom>
          <a:solidFill>
            <a:srgbClr val="FFF1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latin typeface="ＤＦ特太ゴシック体" panose="020B0509000000000000" pitchFamily="49" charset="-128"/>
                <a:ea typeface="ＤＦ特太ゴシック体" panose="020B0509000000000000" pitchFamily="49" charset="-128"/>
              </a:rPr>
              <a:t>●　通級による指導の対象</a:t>
            </a:r>
            <a:endParaRPr kumimoji="1" lang="en-US" altLang="ja-JP" sz="1200" dirty="0">
              <a:solidFill>
                <a:schemeClr val="tx1"/>
              </a:solidFill>
              <a:latin typeface="ＤＦ特太ゴシック体" panose="020B0509000000000000" pitchFamily="49" charset="-128"/>
              <a:ea typeface="ＤＦ特太ゴシック体" panose="020B0509000000000000" pitchFamily="49" charset="-128"/>
            </a:endParaRPr>
          </a:p>
          <a:p>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　自校通級：児童生徒が在籍する学校において指導を受ける。</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　他校通級：</a:t>
            </a:r>
            <a:r>
              <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rPr>
              <a:t>児童生徒が</a:t>
            </a:r>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他の学校に通級し、指導を受ける。</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　巡回指導：通級による指導の担当教師が該当する児童生徒のいる学校に　　</a:t>
            </a:r>
            <a:endParaRPr kumimoji="1" lang="en-US" altLang="ja-JP" sz="1400" dirty="0" smtClean="0">
              <a:solidFill>
                <a:schemeClr val="tx1"/>
              </a:solidFill>
              <a:latin typeface="UD デジタル 教科書体 NP-R" panose="02020400000000000000" pitchFamily="18" charset="-128"/>
              <a:ea typeface="UD デジタル 教科書体 NP-R" panose="02020400000000000000" pitchFamily="18" charset="-128"/>
            </a:endParaRPr>
          </a:p>
          <a:p>
            <a:r>
              <a:rPr kumimoji="1" lang="ja-JP" altLang="en-US" sz="1400" dirty="0" smtClean="0">
                <a:solidFill>
                  <a:schemeClr val="tx1"/>
                </a:solidFill>
                <a:latin typeface="UD デジタル 教科書体 NP-R" panose="02020400000000000000" pitchFamily="18" charset="-128"/>
                <a:ea typeface="UD デジタル 教科書体 NP-R" panose="02020400000000000000" pitchFamily="18" charset="-128"/>
              </a:rPr>
              <a:t>　　　　　　　赴き、又は複数の学校を巡回して指導を行う。</a:t>
            </a:r>
            <a:endParaRPr kumimoji="1" lang="ja-JP" altLang="en-US" sz="1400" dirty="0">
              <a:solidFill>
                <a:schemeClr val="tx1"/>
              </a:solidFill>
              <a:latin typeface="UD デジタル 教科書体 NP-R" panose="02020400000000000000" pitchFamily="18" charset="-128"/>
              <a:ea typeface="UD デジタル 教科書体 NP-R" panose="02020400000000000000" pitchFamily="18" charset="-128"/>
            </a:endParaRPr>
          </a:p>
          <a:p>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9" name="四角形: 角を丸くする 7">
            <a:extLst>
              <a:ext uri="{FF2B5EF4-FFF2-40B4-BE49-F238E27FC236}">
                <a16:creationId xmlns:a16="http://schemas.microsoft.com/office/drawing/2014/main" id="{7E320F6E-B917-8CB5-5139-C776C158422E}"/>
              </a:ext>
            </a:extLst>
          </p:cNvPr>
          <p:cNvSpPr/>
          <p:nvPr/>
        </p:nvSpPr>
        <p:spPr>
          <a:xfrm>
            <a:off x="100781" y="80309"/>
            <a:ext cx="6656438" cy="412138"/>
          </a:xfrm>
          <a:prstGeom prst="roundRect">
            <a:avLst>
              <a:gd name="adj" fmla="val 50000"/>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ＤＦ特太ゴシック体" panose="020B0509000000000000" pitchFamily="49" charset="-128"/>
                <a:ea typeface="ＤＦ特太ゴシック体" panose="020B0509000000000000" pitchFamily="49" charset="-128"/>
              </a:rPr>
              <a:t>●　</a:t>
            </a:r>
            <a:r>
              <a:rPr kumimoji="1" lang="ja-JP" altLang="en-US" sz="1400" dirty="0" smtClean="0">
                <a:solidFill>
                  <a:schemeClr val="tx1"/>
                </a:solidFill>
                <a:latin typeface="ＤＦ特太ゴシック体" panose="020B0509000000000000" pitchFamily="49" charset="-128"/>
                <a:ea typeface="ＤＦ特太ゴシック体" panose="020B0509000000000000" pitchFamily="49" charset="-128"/>
              </a:rPr>
              <a:t>通級による指導の形態</a:t>
            </a:r>
            <a:endParaRPr kumimoji="1" lang="en-US" altLang="ja-JP" sz="1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10" name="四角形: 角を丸くする 7">
            <a:extLst>
              <a:ext uri="{FF2B5EF4-FFF2-40B4-BE49-F238E27FC236}">
                <a16:creationId xmlns:a16="http://schemas.microsoft.com/office/drawing/2014/main" id="{7E320F6E-B917-8CB5-5139-C776C158422E}"/>
              </a:ext>
            </a:extLst>
          </p:cNvPr>
          <p:cNvSpPr/>
          <p:nvPr/>
        </p:nvSpPr>
        <p:spPr>
          <a:xfrm>
            <a:off x="188863" y="5083900"/>
            <a:ext cx="6480274" cy="1253581"/>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ts val="1000"/>
              </a:lnSpc>
            </a:pP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　加える場合</a:t>
            </a:r>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pPr>
              <a:lnSpc>
                <a:spcPts val="1000"/>
              </a:lnSpc>
            </a:pPr>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pPr>
              <a:lnSpc>
                <a:spcPts val="1600"/>
              </a:lnSpc>
            </a:pPr>
            <a:endParaRPr kumimoji="1" lang="en-US" altLang="ja-JP" sz="1200" dirty="0">
              <a:solidFill>
                <a:schemeClr val="tx1"/>
              </a:solidFill>
              <a:latin typeface="UD デジタル 教科書体 N-B" panose="02020700000000000000" pitchFamily="17" charset="-128"/>
              <a:ea typeface="UD デジタル 教科書体 N-B" panose="02020700000000000000" pitchFamily="17" charset="-128"/>
            </a:endParaRPr>
          </a:p>
          <a:p>
            <a:pPr>
              <a:lnSpc>
                <a:spcPts val="1000"/>
              </a:lnSpc>
            </a:pPr>
            <a:endParaRPr kumimoji="1" lang="en-US" altLang="ja-JP" sz="1200" dirty="0" smtClean="0">
              <a:solidFill>
                <a:schemeClr val="tx1"/>
              </a:solidFill>
              <a:latin typeface="UD デジタル 教科書体 N-B" panose="02020700000000000000" pitchFamily="17" charset="-128"/>
              <a:ea typeface="UD デジタル 教科書体 N-B" panose="02020700000000000000" pitchFamily="17" charset="-128"/>
            </a:endParaRPr>
          </a:p>
          <a:p>
            <a:pPr>
              <a:lnSpc>
                <a:spcPts val="1000"/>
              </a:lnSpc>
            </a:pP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　替える場合</a:t>
            </a:r>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791998918"/>
              </p:ext>
            </p:extLst>
          </p:nvPr>
        </p:nvGraphicFramePr>
        <p:xfrm>
          <a:off x="514318" y="5318353"/>
          <a:ext cx="4749296" cy="370840"/>
        </p:xfrm>
        <a:graphic>
          <a:graphicData uri="http://schemas.openxmlformats.org/drawingml/2006/table">
            <a:tbl>
              <a:tblPr firstRow="1" bandRow="1">
                <a:tableStyleId>{5940675A-B579-460E-94D1-54222C63F5DA}</a:tableStyleId>
              </a:tblPr>
              <a:tblGrid>
                <a:gridCol w="3104610">
                  <a:extLst>
                    <a:ext uri="{9D8B030D-6E8A-4147-A177-3AD203B41FA5}">
                      <a16:colId xmlns:a16="http://schemas.microsoft.com/office/drawing/2014/main" val="1451372395"/>
                    </a:ext>
                  </a:extLst>
                </a:gridCol>
                <a:gridCol w="1644686">
                  <a:extLst>
                    <a:ext uri="{9D8B030D-6E8A-4147-A177-3AD203B41FA5}">
                      <a16:colId xmlns:a16="http://schemas.microsoft.com/office/drawing/2014/main" val="1750936217"/>
                    </a:ext>
                  </a:extLst>
                </a:gridCol>
              </a:tblGrid>
              <a:tr h="283971">
                <a:tc>
                  <a:txBody>
                    <a:bodyPr/>
                    <a:lstStyle/>
                    <a:p>
                      <a:pPr>
                        <a:lnSpc>
                          <a:spcPts val="1000"/>
                        </a:lnSpc>
                      </a:pPr>
                      <a:r>
                        <a:rPr kumimoji="1" lang="ja-JP" altLang="en-US" sz="1100" dirty="0" smtClean="0">
                          <a:latin typeface="HG丸ｺﾞｼｯｸM-PRO" panose="020F0600000000000000" pitchFamily="50" charset="-128"/>
                          <a:ea typeface="HG丸ｺﾞｼｯｸM-PRO" panose="020F0600000000000000" pitchFamily="50" charset="-128"/>
                        </a:rPr>
                        <a:t>通常の学級の時間割</a:t>
                      </a:r>
                      <a:endParaRPr kumimoji="1" lang="ja-JP" altLang="en-US" sz="1100" dirty="0">
                        <a:latin typeface="HG丸ｺﾞｼｯｸM-PRO" panose="020F0600000000000000" pitchFamily="50" charset="-128"/>
                        <a:ea typeface="HG丸ｺﾞｼｯｸM-PRO"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lnSpc>
                          <a:spcPts val="1100"/>
                        </a:lnSpc>
                      </a:pPr>
                      <a:r>
                        <a:rPr kumimoji="1" lang="ja-JP" altLang="en-US" sz="1100" dirty="0" smtClean="0">
                          <a:latin typeface="HG丸ｺﾞｼｯｸM-PRO" panose="020F0600000000000000" pitchFamily="50" charset="-128"/>
                          <a:ea typeface="HG丸ｺﾞｼｯｸM-PRO" panose="020F0600000000000000" pitchFamily="50" charset="-128"/>
                        </a:rPr>
                        <a:t>通級による指導</a:t>
                      </a:r>
                      <a:endParaRPr kumimoji="1" lang="en-US" altLang="ja-JP" sz="1100" dirty="0" smtClean="0">
                        <a:latin typeface="HG丸ｺﾞｼｯｸM-PRO" panose="020F0600000000000000" pitchFamily="50" charset="-128"/>
                        <a:ea typeface="HG丸ｺﾞｼｯｸM-PRO" panose="020F0600000000000000" pitchFamily="50" charset="-128"/>
                      </a:endParaRPr>
                    </a:p>
                    <a:p>
                      <a:pPr algn="ctr">
                        <a:lnSpc>
                          <a:spcPts val="1100"/>
                        </a:lnSpc>
                      </a:pPr>
                      <a:r>
                        <a:rPr kumimoji="1" lang="ja-JP" altLang="en-US" sz="1100" dirty="0" smtClean="0">
                          <a:latin typeface="HG丸ｺﾞｼｯｸM-PRO" panose="020F0600000000000000" pitchFamily="50" charset="-128"/>
                          <a:ea typeface="HG丸ｺﾞｼｯｸM-PRO" panose="020F0600000000000000" pitchFamily="50" charset="-128"/>
                        </a:rPr>
                        <a:t>（放課後等）</a:t>
                      </a:r>
                      <a:endParaRPr kumimoji="1" lang="ja-JP" altLang="en-US" sz="1100" dirty="0">
                        <a:latin typeface="HG丸ｺﾞｼｯｸM-PRO" panose="020F0600000000000000" pitchFamily="50" charset="-128"/>
                        <a:ea typeface="HG丸ｺﾞｼｯｸM-PRO"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3736992"/>
                  </a:ext>
                </a:extLst>
              </a:tr>
            </a:tbl>
          </a:graphicData>
        </a:graphic>
      </p:graphicFrame>
      <p:sp>
        <p:nvSpPr>
          <p:cNvPr id="12" name="正方形/長方形 11"/>
          <p:cNvSpPr/>
          <p:nvPr/>
        </p:nvSpPr>
        <p:spPr>
          <a:xfrm>
            <a:off x="514318" y="5904234"/>
            <a:ext cx="3123696" cy="3708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通常の学級の</a:t>
            </a:r>
            <a:r>
              <a:rPr kumimoji="1" lang="ja-JP" altLang="en-US" sz="1100" dirty="0" smtClean="0">
                <a:solidFill>
                  <a:schemeClr val="tx1"/>
                </a:solidFill>
                <a:latin typeface="HG丸ｺﾞｼｯｸM-PRO" panose="020F0600000000000000" pitchFamily="50" charset="-128"/>
                <a:ea typeface="HG丸ｺﾞｼｯｸM-PRO" panose="020F0600000000000000" pitchFamily="50" charset="-128"/>
              </a:rPr>
              <a:t>時間割</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2468255" y="6008414"/>
            <a:ext cx="1152000" cy="25143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HG丸ｺﾞｼｯｸM-PRO" panose="020F0600000000000000" pitchFamily="50" charset="-128"/>
                <a:ea typeface="HG丸ｺﾞｼｯｸM-PRO" panose="020F0600000000000000" pitchFamily="50" charset="-128"/>
              </a:rPr>
              <a:t>通級による指導</a:t>
            </a:r>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p:txBody>
      </p:sp>
      <p:sp>
        <p:nvSpPr>
          <p:cNvPr id="14" name="加算 13"/>
          <p:cNvSpPr/>
          <p:nvPr/>
        </p:nvSpPr>
        <p:spPr>
          <a:xfrm>
            <a:off x="3391181" y="5407188"/>
            <a:ext cx="468000" cy="468000"/>
          </a:xfrm>
          <a:prstGeom prst="mathPlu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上カーブ矢印 14"/>
          <p:cNvSpPr/>
          <p:nvPr/>
        </p:nvSpPr>
        <p:spPr>
          <a:xfrm rot="11948041">
            <a:off x="3454929" y="5860034"/>
            <a:ext cx="604919" cy="260167"/>
          </a:xfrm>
          <a:prstGeom prst="curvedUpArrow">
            <a:avLst>
              <a:gd name="adj1" fmla="val 25000"/>
              <a:gd name="adj2" fmla="val 75685"/>
              <a:gd name="adj3" fmla="val 4689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正方形/長方形 15"/>
          <p:cNvSpPr/>
          <p:nvPr/>
        </p:nvSpPr>
        <p:spPr>
          <a:xfrm>
            <a:off x="3935287" y="5920058"/>
            <a:ext cx="1350229" cy="34196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UD デジタル 教科書体 NP-R" panose="02020400000000000000" pitchFamily="18" charset="-128"/>
                <a:ea typeface="UD デジタル 教科書体 NP-R" panose="02020400000000000000" pitchFamily="18" charset="-128"/>
              </a:rPr>
              <a:t>教科等の時間の一部に替える</a:t>
            </a:r>
            <a:endParaRPr kumimoji="1" lang="ja-JP" altLang="en-US"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7" name="四角形: 角を丸くする 7">
            <a:extLst>
              <a:ext uri="{FF2B5EF4-FFF2-40B4-BE49-F238E27FC236}">
                <a16:creationId xmlns:a16="http://schemas.microsoft.com/office/drawing/2014/main" id="{7E320F6E-B917-8CB5-5139-C776C158422E}"/>
              </a:ext>
            </a:extLst>
          </p:cNvPr>
          <p:cNvSpPr/>
          <p:nvPr/>
        </p:nvSpPr>
        <p:spPr>
          <a:xfrm>
            <a:off x="188811" y="1438294"/>
            <a:ext cx="6480274" cy="1800000"/>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8" name="四角形: 角を丸くする 1">
            <a:extLst>
              <a:ext uri="{FF2B5EF4-FFF2-40B4-BE49-F238E27FC236}">
                <a16:creationId xmlns:a16="http://schemas.microsoft.com/office/drawing/2014/main" id="{DD5B06A2-DF18-B3A3-C372-465447810890}"/>
              </a:ext>
            </a:extLst>
          </p:cNvPr>
          <p:cNvSpPr/>
          <p:nvPr/>
        </p:nvSpPr>
        <p:spPr>
          <a:xfrm>
            <a:off x="390824" y="1663522"/>
            <a:ext cx="2344391" cy="1162148"/>
          </a:xfrm>
          <a:prstGeom prst="roundRect">
            <a:avLst>
              <a:gd name="adj" fmla="val 8129"/>
            </a:avLst>
          </a:prstGeom>
          <a:solidFill>
            <a:schemeClr val="accent4">
              <a:lumMod val="20000"/>
              <a:lumOff val="80000"/>
            </a:schemeClr>
          </a:solidFill>
          <a:ln w="19050">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BF32DC1A-CDD3-9E98-E26D-F3386BCD68F5}"/>
              </a:ext>
            </a:extLst>
          </p:cNvPr>
          <p:cNvSpPr txBox="1"/>
          <p:nvPr/>
        </p:nvSpPr>
        <p:spPr>
          <a:xfrm>
            <a:off x="354823" y="1637958"/>
            <a:ext cx="999875" cy="261610"/>
          </a:xfrm>
          <a:prstGeom prst="rect">
            <a:avLst/>
          </a:prstGeom>
          <a:noFill/>
        </p:spPr>
        <p:txBody>
          <a:bodyPr wrap="square" rtlCol="0">
            <a:spAutoFit/>
          </a:bodyPr>
          <a:lstStyle/>
          <a:p>
            <a:pPr algn="ctr"/>
            <a:r>
              <a:rPr kumimoji="1" lang="ja-JP" altLang="en-US" sz="1050" dirty="0">
                <a:latin typeface="HG丸ｺﾞｼｯｸM-PRO" panose="020F0600000000000000" pitchFamily="50" charset="-128"/>
                <a:ea typeface="HG丸ｺﾞｼｯｸM-PRO" panose="020F0600000000000000" pitchFamily="50" charset="-128"/>
              </a:rPr>
              <a:t>通常の学級</a:t>
            </a:r>
          </a:p>
        </p:txBody>
      </p:sp>
      <p:sp>
        <p:nvSpPr>
          <p:cNvPr id="20" name="テキスト ボックス 19">
            <a:extLst>
              <a:ext uri="{FF2B5EF4-FFF2-40B4-BE49-F238E27FC236}">
                <a16:creationId xmlns:a16="http://schemas.microsoft.com/office/drawing/2014/main" id="{BF32DC1A-CDD3-9E98-E26D-F3386BCD68F5}"/>
              </a:ext>
            </a:extLst>
          </p:cNvPr>
          <p:cNvSpPr txBox="1"/>
          <p:nvPr/>
        </p:nvSpPr>
        <p:spPr>
          <a:xfrm>
            <a:off x="1572435" y="1645498"/>
            <a:ext cx="1006534" cy="261610"/>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通級指導教室</a:t>
            </a:r>
          </a:p>
        </p:txBody>
      </p:sp>
      <p:sp>
        <p:nvSpPr>
          <p:cNvPr id="21" name="四角形: 角を丸くする 1">
            <a:extLst>
              <a:ext uri="{FF2B5EF4-FFF2-40B4-BE49-F238E27FC236}">
                <a16:creationId xmlns:a16="http://schemas.microsoft.com/office/drawing/2014/main" id="{DD5B06A2-DF18-B3A3-C372-465447810890}"/>
              </a:ext>
            </a:extLst>
          </p:cNvPr>
          <p:cNvSpPr/>
          <p:nvPr/>
        </p:nvSpPr>
        <p:spPr>
          <a:xfrm>
            <a:off x="445937" y="1908452"/>
            <a:ext cx="811475" cy="858216"/>
          </a:xfrm>
          <a:prstGeom prst="round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Picture 26">
            <a:extLst>
              <a:ext uri="{FF2B5EF4-FFF2-40B4-BE49-F238E27FC236}">
                <a16:creationId xmlns:a16="http://schemas.microsoft.com/office/drawing/2014/main" id="{3EEE6627-67A2-255A-0584-1F20D655649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66582" y="2080958"/>
            <a:ext cx="473961" cy="603985"/>
          </a:xfrm>
          <a:prstGeom prst="rect">
            <a:avLst/>
          </a:prstGeom>
          <a:noFill/>
          <a:extLst>
            <a:ext uri="{909E8E84-426E-40DD-AFC4-6F175D3DCCD1}">
              <a14:hiddenFill xmlns:a14="http://schemas.microsoft.com/office/drawing/2010/main">
                <a:solidFill>
                  <a:srgbClr val="FFFFFF"/>
                </a:solidFill>
              </a14:hiddenFill>
            </a:ext>
          </a:extLst>
        </p:spPr>
      </p:pic>
      <p:sp>
        <p:nvSpPr>
          <p:cNvPr id="23" name="四角形: 角を丸くする 1">
            <a:extLst>
              <a:ext uri="{FF2B5EF4-FFF2-40B4-BE49-F238E27FC236}">
                <a16:creationId xmlns:a16="http://schemas.microsoft.com/office/drawing/2014/main" id="{DD5B06A2-DF18-B3A3-C372-465447810890}"/>
              </a:ext>
            </a:extLst>
          </p:cNvPr>
          <p:cNvSpPr/>
          <p:nvPr/>
        </p:nvSpPr>
        <p:spPr>
          <a:xfrm>
            <a:off x="3096904" y="1663522"/>
            <a:ext cx="1088239" cy="1158175"/>
          </a:xfrm>
          <a:prstGeom prst="roundRect">
            <a:avLst>
              <a:gd name="adj" fmla="val 9196"/>
            </a:avLst>
          </a:prstGeom>
          <a:solidFill>
            <a:srgbClr val="FFFFCC"/>
          </a:solidFill>
          <a:ln w="190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1">
            <a:extLst>
              <a:ext uri="{FF2B5EF4-FFF2-40B4-BE49-F238E27FC236}">
                <a16:creationId xmlns:a16="http://schemas.microsoft.com/office/drawing/2014/main" id="{DD5B06A2-DF18-B3A3-C372-465447810890}"/>
              </a:ext>
            </a:extLst>
          </p:cNvPr>
          <p:cNvSpPr/>
          <p:nvPr/>
        </p:nvSpPr>
        <p:spPr>
          <a:xfrm>
            <a:off x="4626474" y="1663522"/>
            <a:ext cx="1874150" cy="1158175"/>
          </a:xfrm>
          <a:prstGeom prst="roundRect">
            <a:avLst>
              <a:gd name="adj" fmla="val 9196"/>
            </a:avLst>
          </a:prstGeom>
          <a:solidFill>
            <a:schemeClr val="accent2">
              <a:lumMod val="20000"/>
              <a:lumOff val="80000"/>
            </a:schemeClr>
          </a:solid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角を丸くする 1">
            <a:extLst>
              <a:ext uri="{FF2B5EF4-FFF2-40B4-BE49-F238E27FC236}">
                <a16:creationId xmlns:a16="http://schemas.microsoft.com/office/drawing/2014/main" id="{DD5B06A2-DF18-B3A3-C372-465447810890}"/>
              </a:ext>
            </a:extLst>
          </p:cNvPr>
          <p:cNvSpPr/>
          <p:nvPr/>
        </p:nvSpPr>
        <p:spPr>
          <a:xfrm>
            <a:off x="1431641" y="1885311"/>
            <a:ext cx="1275382" cy="892753"/>
          </a:xfrm>
          <a:prstGeom prst="round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6" name="Picture 24">
            <a:extLst>
              <a:ext uri="{FF2B5EF4-FFF2-40B4-BE49-F238E27FC236}">
                <a16:creationId xmlns:a16="http://schemas.microsoft.com/office/drawing/2014/main" id="{0542D677-EF6E-5F40-0199-8415207BEE9F}"/>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35613"/>
          <a:stretch/>
        </p:blipFill>
        <p:spPr bwMode="auto">
          <a:xfrm flipH="1">
            <a:off x="1395171" y="2196820"/>
            <a:ext cx="469786" cy="56397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2">
            <a:extLst>
              <a:ext uri="{FF2B5EF4-FFF2-40B4-BE49-F238E27FC236}">
                <a16:creationId xmlns:a16="http://schemas.microsoft.com/office/drawing/2014/main" id="{3E139AFD-3014-B800-A1B7-0CED8FFE1DEA}"/>
              </a:ext>
            </a:extLst>
          </p:cNvPr>
          <p:cNvPicPr>
            <a:picLocks noChangeAspect="1" noChangeArrowheads="1"/>
          </p:cNvPicPr>
          <p:nvPr/>
        </p:nvPicPr>
        <p:blipFill rotWithShape="1">
          <a:blip r:embed="rId5" cstate="hqprint">
            <a:extLst>
              <a:ext uri="{28A0092B-C50C-407E-A947-70E740481C1C}">
                <a14:useLocalDpi xmlns:a14="http://schemas.microsoft.com/office/drawing/2010/main" val="0"/>
              </a:ext>
            </a:extLst>
          </a:blip>
          <a:srcRect l="159" t="867" r="-159" b="42869"/>
          <a:stretch/>
        </p:blipFill>
        <p:spPr bwMode="auto">
          <a:xfrm>
            <a:off x="1553296" y="1825897"/>
            <a:ext cx="787588" cy="578349"/>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a:extLst>
              <a:ext uri="{FF2B5EF4-FFF2-40B4-BE49-F238E27FC236}">
                <a16:creationId xmlns:a16="http://schemas.microsoft.com/office/drawing/2014/main" id="{BF32DC1A-CDD3-9E98-E26D-F3386BCD68F5}"/>
              </a:ext>
            </a:extLst>
          </p:cNvPr>
          <p:cNvSpPr txBox="1"/>
          <p:nvPr/>
        </p:nvSpPr>
        <p:spPr>
          <a:xfrm>
            <a:off x="3138077" y="1644308"/>
            <a:ext cx="999875" cy="261610"/>
          </a:xfrm>
          <a:prstGeom prst="rect">
            <a:avLst/>
          </a:prstGeom>
          <a:noFill/>
        </p:spPr>
        <p:txBody>
          <a:bodyPr wrap="square" rtlCol="0">
            <a:spAutoFit/>
          </a:bodyPr>
          <a:lstStyle/>
          <a:p>
            <a:pPr algn="ctr"/>
            <a:r>
              <a:rPr kumimoji="1" lang="ja-JP" altLang="en-US" sz="1050" dirty="0">
                <a:latin typeface="HG丸ｺﾞｼｯｸM-PRO" panose="020F0600000000000000" pitchFamily="50" charset="-128"/>
                <a:ea typeface="HG丸ｺﾞｼｯｸM-PRO" panose="020F0600000000000000" pitchFamily="50" charset="-128"/>
              </a:rPr>
              <a:t>通常の学級</a:t>
            </a:r>
          </a:p>
        </p:txBody>
      </p:sp>
      <p:sp>
        <p:nvSpPr>
          <p:cNvPr id="29" name="四角形: 角を丸くする 1">
            <a:extLst>
              <a:ext uri="{FF2B5EF4-FFF2-40B4-BE49-F238E27FC236}">
                <a16:creationId xmlns:a16="http://schemas.microsoft.com/office/drawing/2014/main" id="{DD5B06A2-DF18-B3A3-C372-465447810890}"/>
              </a:ext>
            </a:extLst>
          </p:cNvPr>
          <p:cNvSpPr/>
          <p:nvPr/>
        </p:nvSpPr>
        <p:spPr>
          <a:xfrm>
            <a:off x="3197442" y="1885311"/>
            <a:ext cx="887935" cy="897815"/>
          </a:xfrm>
          <a:prstGeom prst="round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四角形: 角を丸くする 1">
            <a:extLst>
              <a:ext uri="{FF2B5EF4-FFF2-40B4-BE49-F238E27FC236}">
                <a16:creationId xmlns:a16="http://schemas.microsoft.com/office/drawing/2014/main" id="{DD5B06A2-DF18-B3A3-C372-465447810890}"/>
              </a:ext>
            </a:extLst>
          </p:cNvPr>
          <p:cNvSpPr/>
          <p:nvPr/>
        </p:nvSpPr>
        <p:spPr>
          <a:xfrm>
            <a:off x="4703530" y="1900423"/>
            <a:ext cx="811475" cy="858216"/>
          </a:xfrm>
          <a:prstGeom prst="round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 角を丸くする 1">
            <a:extLst>
              <a:ext uri="{FF2B5EF4-FFF2-40B4-BE49-F238E27FC236}">
                <a16:creationId xmlns:a16="http://schemas.microsoft.com/office/drawing/2014/main" id="{DD5B06A2-DF18-B3A3-C372-465447810890}"/>
              </a:ext>
            </a:extLst>
          </p:cNvPr>
          <p:cNvSpPr/>
          <p:nvPr/>
        </p:nvSpPr>
        <p:spPr>
          <a:xfrm>
            <a:off x="5629509" y="1921203"/>
            <a:ext cx="811475" cy="858216"/>
          </a:xfrm>
          <a:prstGeom prst="roundRect">
            <a:avLst/>
          </a:prstGeom>
          <a:solidFill>
            <a:schemeClr val="bg1"/>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2" name="Picture 22">
            <a:extLst>
              <a:ext uri="{FF2B5EF4-FFF2-40B4-BE49-F238E27FC236}">
                <a16:creationId xmlns:a16="http://schemas.microsoft.com/office/drawing/2014/main" id="{3E139AFD-3014-B800-A1B7-0CED8FFE1DEA}"/>
              </a:ext>
            </a:extLst>
          </p:cNvPr>
          <p:cNvPicPr>
            <a:picLocks noChangeAspect="1" noChangeArrowheads="1"/>
          </p:cNvPicPr>
          <p:nvPr/>
        </p:nvPicPr>
        <p:blipFill rotWithShape="1">
          <a:blip r:embed="rId5" cstate="hqprint">
            <a:extLst>
              <a:ext uri="{28A0092B-C50C-407E-A947-70E740481C1C}">
                <a14:useLocalDpi xmlns:a14="http://schemas.microsoft.com/office/drawing/2010/main" val="0"/>
              </a:ext>
            </a:extLst>
          </a:blip>
          <a:srcRect l="159" t="867" r="-159" b="42869"/>
          <a:stretch/>
        </p:blipFill>
        <p:spPr bwMode="auto">
          <a:xfrm flipH="1">
            <a:off x="4584309" y="1885311"/>
            <a:ext cx="787588" cy="578349"/>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6">
            <a:extLst>
              <a:ext uri="{FF2B5EF4-FFF2-40B4-BE49-F238E27FC236}">
                <a16:creationId xmlns:a16="http://schemas.microsoft.com/office/drawing/2014/main" id="{A2BC3317-2957-C3FF-58D0-F5E93FA21A9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24881" y="2123016"/>
            <a:ext cx="665606" cy="665606"/>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8">
            <a:extLst>
              <a:ext uri="{FF2B5EF4-FFF2-40B4-BE49-F238E27FC236}">
                <a16:creationId xmlns:a16="http://schemas.microsoft.com/office/drawing/2014/main" id="{3A658073-5C50-25C2-4211-8A14A0CDCDD5}"/>
              </a:ext>
            </a:extLst>
          </p:cNvPr>
          <p:cNvPicPr>
            <a:picLocks noChangeAspect="1" noChangeArrowheads="1"/>
          </p:cNvPicPr>
          <p:nvPr/>
        </p:nvPicPr>
        <p:blipFill rotWithShape="1">
          <a:blip r:embed="rId7" cstate="hq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l="16415"/>
          <a:stretch/>
        </p:blipFill>
        <p:spPr bwMode="auto">
          <a:xfrm>
            <a:off x="5913452" y="2142273"/>
            <a:ext cx="588498" cy="59841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0">
            <a:extLst>
              <a:ext uri="{FF2B5EF4-FFF2-40B4-BE49-F238E27FC236}">
                <a16:creationId xmlns:a16="http://schemas.microsoft.com/office/drawing/2014/main" id="{D258EB12-9ACC-8FD1-02A2-288C9D9FFDFD}"/>
              </a:ext>
            </a:extLst>
          </p:cNvPr>
          <p:cNvPicPr>
            <a:picLocks noChangeAspect="1" noChangeArrowheads="1"/>
          </p:cNvPicPr>
          <p:nvPr/>
        </p:nvPicPr>
        <p:blipFill>
          <a:blip r:embed="rId8" cstate="hqprint">
            <a:extLst>
              <a:ext uri="{28A0092B-C50C-407E-A947-70E740481C1C}">
                <a14:useLocalDpi xmlns:a14="http://schemas.microsoft.com/office/drawing/2010/main" val="0"/>
              </a:ext>
            </a:extLst>
          </a:blip>
          <a:srcRect/>
          <a:stretch>
            <a:fillRect/>
          </a:stretch>
        </p:blipFill>
        <p:spPr bwMode="auto">
          <a:xfrm>
            <a:off x="5011428" y="2146921"/>
            <a:ext cx="582488" cy="616043"/>
          </a:xfrm>
          <a:prstGeom prst="rect">
            <a:avLst/>
          </a:prstGeom>
          <a:noFill/>
          <a:extLst>
            <a:ext uri="{909E8E84-426E-40DD-AFC4-6F175D3DCCD1}">
              <a14:hiddenFill xmlns:a14="http://schemas.microsoft.com/office/drawing/2010/main">
                <a:solidFill>
                  <a:srgbClr val="FFFFFF"/>
                </a:solidFill>
              </a14:hiddenFill>
            </a:ext>
          </a:extLst>
        </p:spPr>
      </p:pic>
      <p:sp>
        <p:nvSpPr>
          <p:cNvPr id="36" name="テキスト ボックス 35">
            <a:extLst>
              <a:ext uri="{FF2B5EF4-FFF2-40B4-BE49-F238E27FC236}">
                <a16:creationId xmlns:a16="http://schemas.microsoft.com/office/drawing/2014/main" id="{BF32DC1A-CDD3-9E98-E26D-F3386BCD68F5}"/>
              </a:ext>
            </a:extLst>
          </p:cNvPr>
          <p:cNvSpPr txBox="1"/>
          <p:nvPr/>
        </p:nvSpPr>
        <p:spPr>
          <a:xfrm>
            <a:off x="1241768" y="1421988"/>
            <a:ext cx="642505" cy="261610"/>
          </a:xfrm>
          <a:prstGeom prst="rect">
            <a:avLst/>
          </a:prstGeom>
          <a:noFill/>
        </p:spPr>
        <p:txBody>
          <a:bodyPr wrap="square" rtlCol="0">
            <a:spAutoFit/>
          </a:bodyPr>
          <a:lstStyle/>
          <a:p>
            <a:pPr algn="ctr"/>
            <a:r>
              <a:rPr kumimoji="1" lang="en-US" altLang="ja-JP" sz="1050" dirty="0">
                <a:solidFill>
                  <a:srgbClr val="00B050"/>
                </a:solidFill>
                <a:latin typeface="HG丸ｺﾞｼｯｸM-PRO" panose="020F0600000000000000" pitchFamily="50" charset="-128"/>
                <a:ea typeface="HG丸ｺﾞｼｯｸM-PRO" panose="020F0600000000000000" pitchFamily="50" charset="-128"/>
              </a:rPr>
              <a:t>A</a:t>
            </a:r>
            <a:r>
              <a:rPr kumimoji="1" lang="ja-JP" altLang="en-US" sz="1050" dirty="0">
                <a:solidFill>
                  <a:srgbClr val="00B050"/>
                </a:solidFill>
                <a:latin typeface="HG丸ｺﾞｼｯｸM-PRO" panose="020F0600000000000000" pitchFamily="50" charset="-128"/>
                <a:ea typeface="HG丸ｺﾞｼｯｸM-PRO" panose="020F0600000000000000" pitchFamily="50" charset="-128"/>
              </a:rPr>
              <a:t>学校</a:t>
            </a:r>
          </a:p>
        </p:txBody>
      </p:sp>
      <p:sp>
        <p:nvSpPr>
          <p:cNvPr id="37" name="テキスト ボックス 36">
            <a:extLst>
              <a:ext uri="{FF2B5EF4-FFF2-40B4-BE49-F238E27FC236}">
                <a16:creationId xmlns:a16="http://schemas.microsoft.com/office/drawing/2014/main" id="{BF32DC1A-CDD3-9E98-E26D-F3386BCD68F5}"/>
              </a:ext>
            </a:extLst>
          </p:cNvPr>
          <p:cNvSpPr txBox="1"/>
          <p:nvPr/>
        </p:nvSpPr>
        <p:spPr>
          <a:xfrm>
            <a:off x="3289928" y="1423310"/>
            <a:ext cx="642505" cy="261610"/>
          </a:xfrm>
          <a:prstGeom prst="rect">
            <a:avLst/>
          </a:prstGeom>
          <a:noFill/>
        </p:spPr>
        <p:txBody>
          <a:bodyPr wrap="square" rtlCol="0">
            <a:spAutoFit/>
          </a:bodyPr>
          <a:lstStyle/>
          <a:p>
            <a:pPr algn="ctr"/>
            <a:r>
              <a:rPr kumimoji="1" lang="en-US" altLang="ja-JP" sz="1050" dirty="0">
                <a:solidFill>
                  <a:srgbClr val="00B050"/>
                </a:solidFill>
                <a:latin typeface="HG丸ｺﾞｼｯｸM-PRO" panose="020F0600000000000000" pitchFamily="50" charset="-128"/>
                <a:ea typeface="HG丸ｺﾞｼｯｸM-PRO" panose="020F0600000000000000" pitchFamily="50" charset="-128"/>
              </a:rPr>
              <a:t>B</a:t>
            </a:r>
            <a:r>
              <a:rPr kumimoji="1" lang="ja-JP" altLang="en-US" sz="1050" dirty="0">
                <a:solidFill>
                  <a:srgbClr val="00B050"/>
                </a:solidFill>
                <a:latin typeface="HG丸ｺﾞｼｯｸM-PRO" panose="020F0600000000000000" pitchFamily="50" charset="-128"/>
                <a:ea typeface="HG丸ｺﾞｼｯｸM-PRO" panose="020F0600000000000000" pitchFamily="50" charset="-128"/>
              </a:rPr>
              <a:t>学校</a:t>
            </a:r>
          </a:p>
        </p:txBody>
      </p:sp>
      <p:sp>
        <p:nvSpPr>
          <p:cNvPr id="38" name="テキスト ボックス 37">
            <a:extLst>
              <a:ext uri="{FF2B5EF4-FFF2-40B4-BE49-F238E27FC236}">
                <a16:creationId xmlns:a16="http://schemas.microsoft.com/office/drawing/2014/main" id="{BF32DC1A-CDD3-9E98-E26D-F3386BCD68F5}"/>
              </a:ext>
            </a:extLst>
          </p:cNvPr>
          <p:cNvSpPr txBox="1"/>
          <p:nvPr/>
        </p:nvSpPr>
        <p:spPr>
          <a:xfrm>
            <a:off x="5338088" y="1423310"/>
            <a:ext cx="642505" cy="261610"/>
          </a:xfrm>
          <a:prstGeom prst="rect">
            <a:avLst/>
          </a:prstGeom>
          <a:noFill/>
        </p:spPr>
        <p:txBody>
          <a:bodyPr wrap="square" rtlCol="0">
            <a:spAutoFit/>
          </a:bodyPr>
          <a:lstStyle/>
          <a:p>
            <a:r>
              <a:rPr kumimoji="1" lang="en-US" altLang="ja-JP" sz="1050" dirty="0">
                <a:solidFill>
                  <a:srgbClr val="00B050"/>
                </a:solidFill>
                <a:latin typeface="HG丸ｺﾞｼｯｸM-PRO" panose="020F0600000000000000" pitchFamily="50" charset="-128"/>
                <a:ea typeface="HG丸ｺﾞｼｯｸM-PRO" panose="020F0600000000000000" pitchFamily="50" charset="-128"/>
              </a:rPr>
              <a:t>C</a:t>
            </a:r>
            <a:r>
              <a:rPr kumimoji="1" lang="ja-JP" altLang="en-US" sz="1050" dirty="0">
                <a:solidFill>
                  <a:srgbClr val="00B050"/>
                </a:solidFill>
                <a:latin typeface="HG丸ｺﾞｼｯｸM-PRO" panose="020F0600000000000000" pitchFamily="50" charset="-128"/>
                <a:ea typeface="HG丸ｺﾞｼｯｸM-PRO" panose="020F0600000000000000" pitchFamily="50" charset="-128"/>
              </a:rPr>
              <a:t>学校</a:t>
            </a:r>
          </a:p>
        </p:txBody>
      </p:sp>
      <p:sp>
        <p:nvSpPr>
          <p:cNvPr id="39" name="テキスト ボックス 38">
            <a:extLst>
              <a:ext uri="{FF2B5EF4-FFF2-40B4-BE49-F238E27FC236}">
                <a16:creationId xmlns:a16="http://schemas.microsoft.com/office/drawing/2014/main" id="{BF32DC1A-CDD3-9E98-E26D-F3386BCD68F5}"/>
              </a:ext>
            </a:extLst>
          </p:cNvPr>
          <p:cNvSpPr txBox="1"/>
          <p:nvPr/>
        </p:nvSpPr>
        <p:spPr>
          <a:xfrm>
            <a:off x="553432" y="2800765"/>
            <a:ext cx="2059583" cy="415498"/>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子どもの学校の通級指導教室に通い、指導を受けます。</a:t>
            </a:r>
          </a:p>
        </p:txBody>
      </p:sp>
      <p:sp>
        <p:nvSpPr>
          <p:cNvPr id="40" name="テキスト ボックス 39">
            <a:extLst>
              <a:ext uri="{FF2B5EF4-FFF2-40B4-BE49-F238E27FC236}">
                <a16:creationId xmlns:a16="http://schemas.microsoft.com/office/drawing/2014/main" id="{BF32DC1A-CDD3-9E98-E26D-F3386BCD68F5}"/>
              </a:ext>
            </a:extLst>
          </p:cNvPr>
          <p:cNvSpPr txBox="1"/>
          <p:nvPr/>
        </p:nvSpPr>
        <p:spPr>
          <a:xfrm>
            <a:off x="2778896" y="2783126"/>
            <a:ext cx="1906006" cy="415498"/>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近隣の学校の通級指導教室に通い、指導を受けます。</a:t>
            </a:r>
          </a:p>
        </p:txBody>
      </p:sp>
      <p:sp>
        <p:nvSpPr>
          <p:cNvPr id="41" name="テキスト ボックス 40">
            <a:extLst>
              <a:ext uri="{FF2B5EF4-FFF2-40B4-BE49-F238E27FC236}">
                <a16:creationId xmlns:a16="http://schemas.microsoft.com/office/drawing/2014/main" id="{BF32DC1A-CDD3-9E98-E26D-F3386BCD68F5}"/>
              </a:ext>
            </a:extLst>
          </p:cNvPr>
          <p:cNvSpPr txBox="1"/>
          <p:nvPr/>
        </p:nvSpPr>
        <p:spPr>
          <a:xfrm>
            <a:off x="4684902" y="2788622"/>
            <a:ext cx="2026796" cy="415498"/>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子どもの学校に巡回</a:t>
            </a:r>
            <a:r>
              <a:rPr kumimoji="1" lang="ja-JP" altLang="en-US" sz="1050" dirty="0" smtClean="0">
                <a:latin typeface="HG丸ｺﾞｼｯｸM-PRO" panose="020F0600000000000000" pitchFamily="50" charset="-128"/>
                <a:ea typeface="HG丸ｺﾞｼｯｸM-PRO" panose="020F0600000000000000" pitchFamily="50" charset="-128"/>
              </a:rPr>
              <a:t>する先生</a:t>
            </a:r>
            <a:r>
              <a:rPr kumimoji="1" lang="ja-JP" altLang="en-US" sz="1050" dirty="0">
                <a:latin typeface="HG丸ｺﾞｼｯｸM-PRO" panose="020F0600000000000000" pitchFamily="50" charset="-128"/>
                <a:ea typeface="HG丸ｺﾞｼｯｸM-PRO" panose="020F0600000000000000" pitchFamily="50" charset="-128"/>
              </a:rPr>
              <a:t>から指導を受けます。</a:t>
            </a:r>
          </a:p>
        </p:txBody>
      </p:sp>
      <p:sp>
        <p:nvSpPr>
          <p:cNvPr id="42" name="テキスト ボックス 41">
            <a:extLst>
              <a:ext uri="{FF2B5EF4-FFF2-40B4-BE49-F238E27FC236}">
                <a16:creationId xmlns:a16="http://schemas.microsoft.com/office/drawing/2014/main" id="{BF32DC1A-CDD3-9E98-E26D-F3386BCD68F5}"/>
              </a:ext>
            </a:extLst>
          </p:cNvPr>
          <p:cNvSpPr txBox="1"/>
          <p:nvPr/>
        </p:nvSpPr>
        <p:spPr>
          <a:xfrm>
            <a:off x="5542294" y="1660433"/>
            <a:ext cx="999875" cy="261610"/>
          </a:xfrm>
          <a:prstGeom prst="rect">
            <a:avLst/>
          </a:prstGeom>
          <a:noFill/>
        </p:spPr>
        <p:txBody>
          <a:bodyPr wrap="square" rtlCol="0">
            <a:spAutoFit/>
          </a:bodyPr>
          <a:lstStyle/>
          <a:p>
            <a:pPr algn="ctr"/>
            <a:r>
              <a:rPr kumimoji="1" lang="ja-JP" altLang="en-US" sz="1050" dirty="0">
                <a:latin typeface="HG丸ｺﾞｼｯｸM-PRO" panose="020F0600000000000000" pitchFamily="50" charset="-128"/>
                <a:ea typeface="HG丸ｺﾞｼｯｸM-PRO" panose="020F0600000000000000" pitchFamily="50" charset="-128"/>
              </a:rPr>
              <a:t>通常の学級</a:t>
            </a:r>
          </a:p>
        </p:txBody>
      </p:sp>
      <p:sp>
        <p:nvSpPr>
          <p:cNvPr id="43" name="テキスト ボックス 42">
            <a:extLst>
              <a:ext uri="{FF2B5EF4-FFF2-40B4-BE49-F238E27FC236}">
                <a16:creationId xmlns:a16="http://schemas.microsoft.com/office/drawing/2014/main" id="{BF32DC1A-CDD3-9E98-E26D-F3386BCD68F5}"/>
              </a:ext>
            </a:extLst>
          </p:cNvPr>
          <p:cNvSpPr txBox="1"/>
          <p:nvPr/>
        </p:nvSpPr>
        <p:spPr>
          <a:xfrm>
            <a:off x="4638813" y="1651613"/>
            <a:ext cx="1006534" cy="261610"/>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通級指導教室</a:t>
            </a:r>
          </a:p>
        </p:txBody>
      </p:sp>
      <p:pic>
        <p:nvPicPr>
          <p:cNvPr id="44" name="Picture 4" descr="英語の音読のイラスト | かわいいフリー素材集 いらすとや">
            <a:extLst>
              <a:ext uri="{FF2B5EF4-FFF2-40B4-BE49-F238E27FC236}">
                <a16:creationId xmlns:a16="http://schemas.microsoft.com/office/drawing/2014/main" id="{A7E64402-BBBC-EA37-A8AE-3CDC1699F612}"/>
              </a:ext>
            </a:extLst>
          </p:cNvPr>
          <p:cNvPicPr>
            <a:picLocks noChangeAspect="1" noChangeArrowheads="1"/>
          </p:cNvPicPr>
          <p:nvPr/>
        </p:nvPicPr>
        <p:blipFill>
          <a:blip r:embed="rId9" cstate="hqprint">
            <a:extLst>
              <a:ext uri="{28A0092B-C50C-407E-A947-70E740481C1C}">
                <a14:useLocalDpi xmlns:a14="http://schemas.microsoft.com/office/drawing/2010/main" val="0"/>
              </a:ext>
            </a:extLst>
          </a:blip>
          <a:srcRect/>
          <a:stretch>
            <a:fillRect/>
          </a:stretch>
        </p:blipFill>
        <p:spPr bwMode="auto">
          <a:xfrm>
            <a:off x="2109452" y="2094996"/>
            <a:ext cx="648954" cy="665629"/>
          </a:xfrm>
          <a:prstGeom prst="rect">
            <a:avLst/>
          </a:prstGeom>
          <a:noFill/>
          <a:extLst>
            <a:ext uri="{909E8E84-426E-40DD-AFC4-6F175D3DCCD1}">
              <a14:hiddenFill xmlns:a14="http://schemas.microsoft.com/office/drawing/2010/main">
                <a:solidFill>
                  <a:srgbClr val="FFFFFF"/>
                </a:solidFill>
              </a14:hiddenFill>
            </a:ext>
          </a:extLst>
        </p:spPr>
      </p:pic>
      <p:sp>
        <p:nvSpPr>
          <p:cNvPr id="45" name="矢印: 右 15">
            <a:extLst>
              <a:ext uri="{FF2B5EF4-FFF2-40B4-BE49-F238E27FC236}">
                <a16:creationId xmlns:a16="http://schemas.microsoft.com/office/drawing/2014/main" id="{065D01F3-7EAC-A227-87CA-14593A1A1041}"/>
              </a:ext>
            </a:extLst>
          </p:cNvPr>
          <p:cNvSpPr/>
          <p:nvPr/>
        </p:nvSpPr>
        <p:spPr>
          <a:xfrm>
            <a:off x="851151" y="2196820"/>
            <a:ext cx="642505" cy="422555"/>
          </a:xfrm>
          <a:prstGeom prst="rightArrow">
            <a:avLst/>
          </a:prstGeom>
          <a:gradFill flip="none" rotWithShape="1">
            <a:gsLst>
              <a:gs pos="0">
                <a:schemeClr val="accent2"/>
              </a:gs>
              <a:gs pos="56000">
                <a:schemeClr val="accent2">
                  <a:lumMod val="60000"/>
                  <a:lumOff val="40000"/>
                </a:schemeClr>
              </a:gs>
              <a:gs pos="80000">
                <a:schemeClr val="accent2">
                  <a:lumMod val="20000"/>
                  <a:lumOff val="80000"/>
                </a:schemeClr>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a:extLst>
              <a:ext uri="{FF2B5EF4-FFF2-40B4-BE49-F238E27FC236}">
                <a16:creationId xmlns:a16="http://schemas.microsoft.com/office/drawing/2014/main" id="{4CC32DAA-0C17-EB65-089E-A30A0DE5CCE9}"/>
              </a:ext>
            </a:extLst>
          </p:cNvPr>
          <p:cNvSpPr txBox="1"/>
          <p:nvPr/>
        </p:nvSpPr>
        <p:spPr>
          <a:xfrm>
            <a:off x="763537" y="2277288"/>
            <a:ext cx="783820" cy="253916"/>
          </a:xfrm>
          <a:prstGeom prst="rect">
            <a:avLst/>
          </a:prstGeom>
          <a:noFill/>
        </p:spPr>
        <p:txBody>
          <a:bodyPr wrap="square" rtlCol="0">
            <a:spAutoFit/>
          </a:bodyPr>
          <a:lstStyle/>
          <a:p>
            <a:pPr algn="ctr"/>
            <a:r>
              <a:rPr kumimoji="1" lang="ja-JP" altLang="en-US" sz="1050" b="1" dirty="0">
                <a:latin typeface="HG丸ｺﾞｼｯｸM-PRO" panose="020F0600000000000000" pitchFamily="50" charset="-128"/>
                <a:ea typeface="HG丸ｺﾞｼｯｸM-PRO" panose="020F0600000000000000" pitchFamily="50" charset="-128"/>
              </a:rPr>
              <a:t>自校通級</a:t>
            </a:r>
          </a:p>
        </p:txBody>
      </p:sp>
      <p:sp>
        <p:nvSpPr>
          <p:cNvPr id="47" name="矢印: 右 25">
            <a:extLst>
              <a:ext uri="{FF2B5EF4-FFF2-40B4-BE49-F238E27FC236}">
                <a16:creationId xmlns:a16="http://schemas.microsoft.com/office/drawing/2014/main" id="{63855410-02E8-8FB4-4393-0AA8F737FB7E}"/>
              </a:ext>
            </a:extLst>
          </p:cNvPr>
          <p:cNvSpPr/>
          <p:nvPr/>
        </p:nvSpPr>
        <p:spPr>
          <a:xfrm flipH="1">
            <a:off x="2725837" y="2287428"/>
            <a:ext cx="708029" cy="422555"/>
          </a:xfrm>
          <a:prstGeom prst="rightArrow">
            <a:avLst/>
          </a:prstGeom>
          <a:gradFill flip="none" rotWithShape="1">
            <a:gsLst>
              <a:gs pos="0">
                <a:schemeClr val="accent2"/>
              </a:gs>
              <a:gs pos="56000">
                <a:schemeClr val="accent2">
                  <a:lumMod val="60000"/>
                  <a:lumOff val="40000"/>
                </a:schemeClr>
              </a:gs>
              <a:gs pos="80000">
                <a:schemeClr val="accent2">
                  <a:lumMod val="20000"/>
                  <a:lumOff val="80000"/>
                </a:schemeClr>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A802280A-6EC7-163C-5174-933C37AF851D}"/>
              </a:ext>
            </a:extLst>
          </p:cNvPr>
          <p:cNvSpPr txBox="1"/>
          <p:nvPr/>
        </p:nvSpPr>
        <p:spPr>
          <a:xfrm>
            <a:off x="2691028" y="2363029"/>
            <a:ext cx="783820" cy="253916"/>
          </a:xfrm>
          <a:prstGeom prst="rect">
            <a:avLst/>
          </a:prstGeom>
          <a:noFill/>
        </p:spPr>
        <p:txBody>
          <a:bodyPr wrap="square" rtlCol="0">
            <a:spAutoFit/>
          </a:bodyPr>
          <a:lstStyle/>
          <a:p>
            <a:pPr algn="ctr"/>
            <a:r>
              <a:rPr kumimoji="1" lang="ja-JP" altLang="en-US" sz="1050" b="1" dirty="0">
                <a:latin typeface="HG丸ｺﾞｼｯｸM-PRO" panose="020F0600000000000000" pitchFamily="50" charset="-128"/>
                <a:ea typeface="HG丸ｺﾞｼｯｸM-PRO" panose="020F0600000000000000" pitchFamily="50" charset="-128"/>
              </a:rPr>
              <a:t>他校通級</a:t>
            </a:r>
          </a:p>
        </p:txBody>
      </p:sp>
      <p:sp>
        <p:nvSpPr>
          <p:cNvPr id="49" name="矢印: 右 35">
            <a:extLst>
              <a:ext uri="{FF2B5EF4-FFF2-40B4-BE49-F238E27FC236}">
                <a16:creationId xmlns:a16="http://schemas.microsoft.com/office/drawing/2014/main" id="{4CBFA029-FEC9-5147-4D11-7BA5F80CE337}"/>
              </a:ext>
            </a:extLst>
          </p:cNvPr>
          <p:cNvSpPr/>
          <p:nvPr/>
        </p:nvSpPr>
        <p:spPr>
          <a:xfrm>
            <a:off x="2248881" y="1816667"/>
            <a:ext cx="2454333" cy="422555"/>
          </a:xfrm>
          <a:prstGeom prst="rightArrow">
            <a:avLst/>
          </a:prstGeom>
          <a:gradFill flip="none" rotWithShape="1">
            <a:gsLst>
              <a:gs pos="0">
                <a:schemeClr val="accent2"/>
              </a:gs>
              <a:gs pos="56000">
                <a:schemeClr val="accent2">
                  <a:lumMod val="60000"/>
                  <a:lumOff val="40000"/>
                </a:schemeClr>
              </a:gs>
              <a:gs pos="88000">
                <a:schemeClr val="accent2">
                  <a:lumMod val="40000"/>
                  <a:lumOff val="60000"/>
                </a:schemeClr>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テキスト ボックス 49">
            <a:extLst>
              <a:ext uri="{FF2B5EF4-FFF2-40B4-BE49-F238E27FC236}">
                <a16:creationId xmlns:a16="http://schemas.microsoft.com/office/drawing/2014/main" id="{5239A893-D333-6A26-1E7B-CB4D839C7807}"/>
              </a:ext>
            </a:extLst>
          </p:cNvPr>
          <p:cNvSpPr txBox="1"/>
          <p:nvPr/>
        </p:nvSpPr>
        <p:spPr>
          <a:xfrm>
            <a:off x="3735632" y="1903235"/>
            <a:ext cx="783820" cy="253916"/>
          </a:xfrm>
          <a:prstGeom prst="rect">
            <a:avLst/>
          </a:prstGeom>
          <a:noFill/>
        </p:spPr>
        <p:txBody>
          <a:bodyPr wrap="square" rtlCol="0">
            <a:spAutoFit/>
          </a:bodyPr>
          <a:lstStyle/>
          <a:p>
            <a:pPr algn="ctr"/>
            <a:r>
              <a:rPr kumimoji="1" lang="ja-JP" altLang="en-US" sz="1050" b="1" dirty="0">
                <a:latin typeface="HG丸ｺﾞｼｯｸM-PRO" panose="020F0600000000000000" pitchFamily="50" charset="-128"/>
                <a:ea typeface="HG丸ｺﾞｼｯｸM-PRO" panose="020F0600000000000000" pitchFamily="50" charset="-128"/>
              </a:rPr>
              <a:t>巡回指導</a:t>
            </a:r>
          </a:p>
        </p:txBody>
      </p:sp>
      <p:sp>
        <p:nvSpPr>
          <p:cNvPr id="51" name="矢印: 右 49">
            <a:extLst>
              <a:ext uri="{FF2B5EF4-FFF2-40B4-BE49-F238E27FC236}">
                <a16:creationId xmlns:a16="http://schemas.microsoft.com/office/drawing/2014/main" id="{CD912C9F-6165-85CC-D773-5DC3186EF467}"/>
              </a:ext>
            </a:extLst>
          </p:cNvPr>
          <p:cNvSpPr/>
          <p:nvPr/>
        </p:nvSpPr>
        <p:spPr>
          <a:xfrm flipH="1">
            <a:off x="5407488" y="2313270"/>
            <a:ext cx="504637" cy="422555"/>
          </a:xfrm>
          <a:prstGeom prst="rightArrow">
            <a:avLst/>
          </a:prstGeom>
          <a:gradFill flip="none" rotWithShape="1">
            <a:gsLst>
              <a:gs pos="0">
                <a:schemeClr val="accent2"/>
              </a:gs>
              <a:gs pos="56000">
                <a:schemeClr val="accent2">
                  <a:lumMod val="60000"/>
                  <a:lumOff val="40000"/>
                </a:schemeClr>
              </a:gs>
              <a:gs pos="80000">
                <a:schemeClr val="accent2">
                  <a:lumMod val="20000"/>
                  <a:lumOff val="80000"/>
                </a:schemeClr>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テキスト ボックス 51">
            <a:extLst>
              <a:ext uri="{FF2B5EF4-FFF2-40B4-BE49-F238E27FC236}">
                <a16:creationId xmlns:a16="http://schemas.microsoft.com/office/drawing/2014/main" id="{A7C35948-EDB4-4ECB-23E9-F3BA4BA96842}"/>
              </a:ext>
            </a:extLst>
          </p:cNvPr>
          <p:cNvSpPr txBox="1"/>
          <p:nvPr/>
        </p:nvSpPr>
        <p:spPr>
          <a:xfrm>
            <a:off x="5432192" y="2386234"/>
            <a:ext cx="506735" cy="253916"/>
          </a:xfrm>
          <a:prstGeom prst="rect">
            <a:avLst/>
          </a:prstGeom>
          <a:noFill/>
        </p:spPr>
        <p:txBody>
          <a:bodyPr wrap="square" rtlCol="0">
            <a:spAutoFit/>
          </a:bodyPr>
          <a:lstStyle/>
          <a:p>
            <a:pPr algn="ctr"/>
            <a:r>
              <a:rPr kumimoji="1" lang="ja-JP" altLang="en-US" sz="1050" b="1" dirty="0">
                <a:latin typeface="HG丸ｺﾞｼｯｸM-PRO" panose="020F0600000000000000" pitchFamily="50" charset="-128"/>
                <a:ea typeface="HG丸ｺﾞｼｯｸM-PRO" panose="020F0600000000000000" pitchFamily="50" charset="-128"/>
              </a:rPr>
              <a:t>通級</a:t>
            </a:r>
          </a:p>
        </p:txBody>
      </p:sp>
      <p:sp>
        <p:nvSpPr>
          <p:cNvPr id="56" name="フリーフォーム 55"/>
          <p:cNvSpPr/>
          <p:nvPr/>
        </p:nvSpPr>
        <p:spPr>
          <a:xfrm>
            <a:off x="5479566" y="8571158"/>
            <a:ext cx="1152000" cy="1152000"/>
          </a:xfrm>
          <a:custGeom>
            <a:avLst/>
            <a:gdLst>
              <a:gd name="connsiteX0" fmla="*/ 868273 w 1223257"/>
              <a:gd name="connsiteY0" fmla="*/ 195034 h 1223257"/>
              <a:gd name="connsiteX1" fmla="*/ 963423 w 1223257"/>
              <a:gd name="connsiteY1" fmla="*/ 115190 h 1223257"/>
              <a:gd name="connsiteX2" fmla="*/ 1039437 w 1223257"/>
              <a:gd name="connsiteY2" fmla="*/ 178973 h 1223257"/>
              <a:gd name="connsiteX3" fmla="*/ 977328 w 1223257"/>
              <a:gd name="connsiteY3" fmla="*/ 286542 h 1223257"/>
              <a:gd name="connsiteX4" fmla="*/ 1076011 w 1223257"/>
              <a:gd name="connsiteY4" fmla="*/ 457467 h 1223257"/>
              <a:gd name="connsiteX5" fmla="*/ 1200223 w 1223257"/>
              <a:gd name="connsiteY5" fmla="*/ 457463 h 1223257"/>
              <a:gd name="connsiteX6" fmla="*/ 1217454 w 1223257"/>
              <a:gd name="connsiteY6" fmla="*/ 555185 h 1223257"/>
              <a:gd name="connsiteX7" fmla="*/ 1100732 w 1223257"/>
              <a:gd name="connsiteY7" fmla="*/ 597665 h 1223257"/>
              <a:gd name="connsiteX8" fmla="*/ 1066460 w 1223257"/>
              <a:gd name="connsiteY8" fmla="*/ 792033 h 1223257"/>
              <a:gd name="connsiteX9" fmla="*/ 1161614 w 1223257"/>
              <a:gd name="connsiteY9" fmla="*/ 871873 h 1223257"/>
              <a:gd name="connsiteX10" fmla="*/ 1111999 w 1223257"/>
              <a:gd name="connsiteY10" fmla="*/ 957808 h 1223257"/>
              <a:gd name="connsiteX11" fmla="*/ 995279 w 1223257"/>
              <a:gd name="connsiteY11" fmla="*/ 915321 h 1223257"/>
              <a:gd name="connsiteX12" fmla="*/ 844087 w 1223257"/>
              <a:gd name="connsiteY12" fmla="*/ 1042186 h 1223257"/>
              <a:gd name="connsiteX13" fmla="*/ 865660 w 1223257"/>
              <a:gd name="connsiteY13" fmla="*/ 1164511 h 1223257"/>
              <a:gd name="connsiteX14" fmla="*/ 772415 w 1223257"/>
              <a:gd name="connsiteY14" fmla="*/ 1198449 h 1223257"/>
              <a:gd name="connsiteX15" fmla="*/ 710312 w 1223257"/>
              <a:gd name="connsiteY15" fmla="*/ 1090877 h 1223257"/>
              <a:gd name="connsiteX16" fmla="*/ 512945 w 1223257"/>
              <a:gd name="connsiteY16" fmla="*/ 1090877 h 1223257"/>
              <a:gd name="connsiteX17" fmla="*/ 450842 w 1223257"/>
              <a:gd name="connsiteY17" fmla="*/ 1198449 h 1223257"/>
              <a:gd name="connsiteX18" fmla="*/ 357597 w 1223257"/>
              <a:gd name="connsiteY18" fmla="*/ 1164511 h 1223257"/>
              <a:gd name="connsiteX19" fmla="*/ 379170 w 1223257"/>
              <a:gd name="connsiteY19" fmla="*/ 1042186 h 1223257"/>
              <a:gd name="connsiteX20" fmla="*/ 227978 w 1223257"/>
              <a:gd name="connsiteY20" fmla="*/ 915321 h 1223257"/>
              <a:gd name="connsiteX21" fmla="*/ 111258 w 1223257"/>
              <a:gd name="connsiteY21" fmla="*/ 957808 h 1223257"/>
              <a:gd name="connsiteX22" fmla="*/ 61643 w 1223257"/>
              <a:gd name="connsiteY22" fmla="*/ 871873 h 1223257"/>
              <a:gd name="connsiteX23" fmla="*/ 156797 w 1223257"/>
              <a:gd name="connsiteY23" fmla="*/ 792033 h 1223257"/>
              <a:gd name="connsiteX24" fmla="*/ 122525 w 1223257"/>
              <a:gd name="connsiteY24" fmla="*/ 597665 h 1223257"/>
              <a:gd name="connsiteX25" fmla="*/ 5803 w 1223257"/>
              <a:gd name="connsiteY25" fmla="*/ 555185 h 1223257"/>
              <a:gd name="connsiteX26" fmla="*/ 23034 w 1223257"/>
              <a:gd name="connsiteY26" fmla="*/ 457463 h 1223257"/>
              <a:gd name="connsiteX27" fmla="*/ 147246 w 1223257"/>
              <a:gd name="connsiteY27" fmla="*/ 457467 h 1223257"/>
              <a:gd name="connsiteX28" fmla="*/ 245929 w 1223257"/>
              <a:gd name="connsiteY28" fmla="*/ 286542 h 1223257"/>
              <a:gd name="connsiteX29" fmla="*/ 183820 w 1223257"/>
              <a:gd name="connsiteY29" fmla="*/ 178973 h 1223257"/>
              <a:gd name="connsiteX30" fmla="*/ 259834 w 1223257"/>
              <a:gd name="connsiteY30" fmla="*/ 115190 h 1223257"/>
              <a:gd name="connsiteX31" fmla="*/ 354984 w 1223257"/>
              <a:gd name="connsiteY31" fmla="*/ 195034 h 1223257"/>
              <a:gd name="connsiteX32" fmla="*/ 540448 w 1223257"/>
              <a:gd name="connsiteY32" fmla="*/ 127531 h 1223257"/>
              <a:gd name="connsiteX33" fmla="*/ 562014 w 1223257"/>
              <a:gd name="connsiteY33" fmla="*/ 5205 h 1223257"/>
              <a:gd name="connsiteX34" fmla="*/ 661243 w 1223257"/>
              <a:gd name="connsiteY34" fmla="*/ 5205 h 1223257"/>
              <a:gd name="connsiteX35" fmla="*/ 682809 w 1223257"/>
              <a:gd name="connsiteY35" fmla="*/ 127531 h 1223257"/>
              <a:gd name="connsiteX36" fmla="*/ 868273 w 1223257"/>
              <a:gd name="connsiteY36" fmla="*/ 195034 h 1223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23257" h="1223257">
                <a:moveTo>
                  <a:pt x="868273" y="195034"/>
                </a:moveTo>
                <a:lnTo>
                  <a:pt x="963423" y="115190"/>
                </a:lnTo>
                <a:lnTo>
                  <a:pt x="1039437" y="178973"/>
                </a:lnTo>
                <a:lnTo>
                  <a:pt x="977328" y="286542"/>
                </a:lnTo>
                <a:cubicBezTo>
                  <a:pt x="1021491" y="336222"/>
                  <a:pt x="1055068" y="394380"/>
                  <a:pt x="1076011" y="457467"/>
                </a:cubicBezTo>
                <a:lnTo>
                  <a:pt x="1200223" y="457463"/>
                </a:lnTo>
                <a:lnTo>
                  <a:pt x="1217454" y="555185"/>
                </a:lnTo>
                <a:lnTo>
                  <a:pt x="1100732" y="597665"/>
                </a:lnTo>
                <a:cubicBezTo>
                  <a:pt x="1102629" y="664110"/>
                  <a:pt x="1090968" y="730244"/>
                  <a:pt x="1066460" y="792033"/>
                </a:cubicBezTo>
                <a:lnTo>
                  <a:pt x="1161614" y="871873"/>
                </a:lnTo>
                <a:lnTo>
                  <a:pt x="1111999" y="957808"/>
                </a:lnTo>
                <a:lnTo>
                  <a:pt x="995279" y="915321"/>
                </a:lnTo>
                <a:cubicBezTo>
                  <a:pt x="954022" y="967440"/>
                  <a:pt x="902579" y="1010606"/>
                  <a:pt x="844087" y="1042186"/>
                </a:cubicBezTo>
                <a:lnTo>
                  <a:pt x="865660" y="1164511"/>
                </a:lnTo>
                <a:lnTo>
                  <a:pt x="772415" y="1198449"/>
                </a:lnTo>
                <a:lnTo>
                  <a:pt x="710312" y="1090877"/>
                </a:lnTo>
                <a:cubicBezTo>
                  <a:pt x="645206" y="1104283"/>
                  <a:pt x="578051" y="1104283"/>
                  <a:pt x="512945" y="1090877"/>
                </a:cubicBezTo>
                <a:lnTo>
                  <a:pt x="450842" y="1198449"/>
                </a:lnTo>
                <a:lnTo>
                  <a:pt x="357597" y="1164511"/>
                </a:lnTo>
                <a:lnTo>
                  <a:pt x="379170" y="1042186"/>
                </a:lnTo>
                <a:cubicBezTo>
                  <a:pt x="320679" y="1010606"/>
                  <a:pt x="269235" y="967440"/>
                  <a:pt x="227978" y="915321"/>
                </a:cubicBezTo>
                <a:lnTo>
                  <a:pt x="111258" y="957808"/>
                </a:lnTo>
                <a:lnTo>
                  <a:pt x="61643" y="871873"/>
                </a:lnTo>
                <a:lnTo>
                  <a:pt x="156797" y="792033"/>
                </a:lnTo>
                <a:cubicBezTo>
                  <a:pt x="132289" y="730244"/>
                  <a:pt x="120628" y="664109"/>
                  <a:pt x="122525" y="597665"/>
                </a:cubicBezTo>
                <a:lnTo>
                  <a:pt x="5803" y="555185"/>
                </a:lnTo>
                <a:lnTo>
                  <a:pt x="23034" y="457463"/>
                </a:lnTo>
                <a:lnTo>
                  <a:pt x="147246" y="457467"/>
                </a:lnTo>
                <a:cubicBezTo>
                  <a:pt x="168189" y="394381"/>
                  <a:pt x="201766" y="336223"/>
                  <a:pt x="245929" y="286542"/>
                </a:cubicBezTo>
                <a:lnTo>
                  <a:pt x="183820" y="178973"/>
                </a:lnTo>
                <a:lnTo>
                  <a:pt x="259834" y="115190"/>
                </a:lnTo>
                <a:lnTo>
                  <a:pt x="354984" y="195034"/>
                </a:lnTo>
                <a:cubicBezTo>
                  <a:pt x="411578" y="160169"/>
                  <a:pt x="474683" y="137200"/>
                  <a:pt x="540448" y="127531"/>
                </a:cubicBezTo>
                <a:lnTo>
                  <a:pt x="562014" y="5205"/>
                </a:lnTo>
                <a:lnTo>
                  <a:pt x="661243" y="5205"/>
                </a:lnTo>
                <a:lnTo>
                  <a:pt x="682809" y="127531"/>
                </a:lnTo>
                <a:cubicBezTo>
                  <a:pt x="748574" y="137201"/>
                  <a:pt x="811679" y="160169"/>
                  <a:pt x="868273" y="195034"/>
                </a:cubicBezTo>
                <a:close/>
              </a:path>
            </a:pathLst>
          </a:custGeom>
          <a:solidFill>
            <a:srgbClr val="00B0F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61169" tIns="301782" rIns="261169" bIns="323176" numCol="1" spcCol="1270" anchor="ctr" anchorCtr="0">
            <a:noAutofit/>
          </a:bodyPr>
          <a:lstStyle/>
          <a:p>
            <a:pPr lvl="0" algn="ctr" defTabSz="533400">
              <a:lnSpc>
                <a:spcPts val="1200"/>
              </a:lnSpc>
              <a:spcBef>
                <a:spcPct val="0"/>
              </a:spcBef>
              <a:spcAft>
                <a:spcPct val="35000"/>
              </a:spcAft>
            </a:pPr>
            <a:r>
              <a:rPr kumimoji="1" lang="ja-JP" altLang="en-US" sz="1200" b="1" kern="1200" dirty="0" smtClean="0">
                <a:latin typeface="ＤＦ特太ゴシック体" panose="020B0509000000000000" pitchFamily="49" charset="-128"/>
                <a:ea typeface="ＤＦ特太ゴシック体" panose="020B0509000000000000" pitchFamily="49" charset="-128"/>
              </a:rPr>
              <a:t>通常の</a:t>
            </a:r>
            <a:endParaRPr kumimoji="1" lang="en-US" altLang="ja-JP" sz="1200" b="1" kern="1200" dirty="0" smtClean="0">
              <a:latin typeface="ＤＦ特太ゴシック体" panose="020B0509000000000000" pitchFamily="49" charset="-128"/>
              <a:ea typeface="ＤＦ特太ゴシック体" panose="020B0509000000000000" pitchFamily="49" charset="-128"/>
            </a:endParaRPr>
          </a:p>
          <a:p>
            <a:pPr lvl="0" algn="ctr" defTabSz="533400">
              <a:lnSpc>
                <a:spcPts val="1200"/>
              </a:lnSpc>
              <a:spcBef>
                <a:spcPct val="0"/>
              </a:spcBef>
              <a:spcAft>
                <a:spcPct val="35000"/>
              </a:spcAft>
            </a:pPr>
            <a:r>
              <a:rPr kumimoji="1" lang="ja-JP" altLang="en-US" sz="1200" b="1" kern="1200" dirty="0" smtClean="0">
                <a:latin typeface="ＤＦ特太ゴシック体" panose="020B0509000000000000" pitchFamily="49" charset="-128"/>
                <a:ea typeface="ＤＦ特太ゴシック体" panose="020B0509000000000000" pitchFamily="49" charset="-128"/>
              </a:rPr>
              <a:t>学級</a:t>
            </a:r>
            <a:endParaRPr kumimoji="1" lang="ja-JP" altLang="en-US" sz="1200" b="1" kern="1200" dirty="0">
              <a:latin typeface="ＤＦ特太ゴシック体" panose="020B0509000000000000" pitchFamily="49" charset="-128"/>
              <a:ea typeface="ＤＦ特太ゴシック体" panose="020B0509000000000000" pitchFamily="49" charset="-128"/>
            </a:endParaRPr>
          </a:p>
        </p:txBody>
      </p:sp>
      <p:sp>
        <p:nvSpPr>
          <p:cNvPr id="57" name="フリーフォーム 56"/>
          <p:cNvSpPr/>
          <p:nvPr/>
        </p:nvSpPr>
        <p:spPr>
          <a:xfrm>
            <a:off x="4943668" y="7570060"/>
            <a:ext cx="1260000" cy="1260000"/>
          </a:xfrm>
          <a:custGeom>
            <a:avLst/>
            <a:gdLst>
              <a:gd name="connsiteX0" fmla="*/ 935206 w 1244946"/>
              <a:gd name="connsiteY0" fmla="*/ 306555 h 1210366"/>
              <a:gd name="connsiteX1" fmla="*/ 1112807 w 1244946"/>
              <a:gd name="connsiteY1" fmla="*/ 249622 h 1210366"/>
              <a:gd name="connsiteX2" fmla="*/ 1181652 w 1244946"/>
              <a:gd name="connsiteY2" fmla="*/ 364188 h 1210366"/>
              <a:gd name="connsiteX3" fmla="*/ 1048014 w 1244946"/>
              <a:gd name="connsiteY3" fmla="*/ 494283 h 1210366"/>
              <a:gd name="connsiteX4" fmla="*/ 1048014 w 1244946"/>
              <a:gd name="connsiteY4" fmla="*/ 716084 h 1210366"/>
              <a:gd name="connsiteX5" fmla="*/ 1181652 w 1244946"/>
              <a:gd name="connsiteY5" fmla="*/ 846178 h 1210366"/>
              <a:gd name="connsiteX6" fmla="*/ 1112807 w 1244946"/>
              <a:gd name="connsiteY6" fmla="*/ 960744 h 1210366"/>
              <a:gd name="connsiteX7" fmla="*/ 935206 w 1244946"/>
              <a:gd name="connsiteY7" fmla="*/ 903811 h 1210366"/>
              <a:gd name="connsiteX8" fmla="*/ 735281 w 1244946"/>
              <a:gd name="connsiteY8" fmla="*/ 1014711 h 1210366"/>
              <a:gd name="connsiteX9" fmla="*/ 692604 w 1244946"/>
              <a:gd name="connsiteY9" fmla="*/ 1196266 h 1210366"/>
              <a:gd name="connsiteX10" fmla="*/ 552342 w 1244946"/>
              <a:gd name="connsiteY10" fmla="*/ 1196266 h 1210366"/>
              <a:gd name="connsiteX11" fmla="*/ 509665 w 1244946"/>
              <a:gd name="connsiteY11" fmla="*/ 1014711 h 1210366"/>
              <a:gd name="connsiteX12" fmla="*/ 309740 w 1244946"/>
              <a:gd name="connsiteY12" fmla="*/ 903811 h 1210366"/>
              <a:gd name="connsiteX13" fmla="*/ 132139 w 1244946"/>
              <a:gd name="connsiteY13" fmla="*/ 960744 h 1210366"/>
              <a:gd name="connsiteX14" fmla="*/ 63294 w 1244946"/>
              <a:gd name="connsiteY14" fmla="*/ 846178 h 1210366"/>
              <a:gd name="connsiteX15" fmla="*/ 196932 w 1244946"/>
              <a:gd name="connsiteY15" fmla="*/ 716083 h 1210366"/>
              <a:gd name="connsiteX16" fmla="*/ 196932 w 1244946"/>
              <a:gd name="connsiteY16" fmla="*/ 494282 h 1210366"/>
              <a:gd name="connsiteX17" fmla="*/ 63294 w 1244946"/>
              <a:gd name="connsiteY17" fmla="*/ 364188 h 1210366"/>
              <a:gd name="connsiteX18" fmla="*/ 132139 w 1244946"/>
              <a:gd name="connsiteY18" fmla="*/ 249622 h 1210366"/>
              <a:gd name="connsiteX19" fmla="*/ 309740 w 1244946"/>
              <a:gd name="connsiteY19" fmla="*/ 306555 h 1210366"/>
              <a:gd name="connsiteX20" fmla="*/ 509665 w 1244946"/>
              <a:gd name="connsiteY20" fmla="*/ 195655 h 1210366"/>
              <a:gd name="connsiteX21" fmla="*/ 552342 w 1244946"/>
              <a:gd name="connsiteY21" fmla="*/ 14100 h 1210366"/>
              <a:gd name="connsiteX22" fmla="*/ 692604 w 1244946"/>
              <a:gd name="connsiteY22" fmla="*/ 14100 h 1210366"/>
              <a:gd name="connsiteX23" fmla="*/ 735281 w 1244946"/>
              <a:gd name="connsiteY23" fmla="*/ 195655 h 1210366"/>
              <a:gd name="connsiteX24" fmla="*/ 935206 w 1244946"/>
              <a:gd name="connsiteY24" fmla="*/ 306555 h 1210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44946" h="1210366">
                <a:moveTo>
                  <a:pt x="935206" y="306555"/>
                </a:moveTo>
                <a:lnTo>
                  <a:pt x="1112807" y="249622"/>
                </a:lnTo>
                <a:lnTo>
                  <a:pt x="1181652" y="364188"/>
                </a:lnTo>
                <a:lnTo>
                  <a:pt x="1048014" y="494283"/>
                </a:lnTo>
                <a:cubicBezTo>
                  <a:pt x="1068516" y="566905"/>
                  <a:pt x="1068516" y="643462"/>
                  <a:pt x="1048014" y="716084"/>
                </a:cubicBezTo>
                <a:lnTo>
                  <a:pt x="1181652" y="846178"/>
                </a:lnTo>
                <a:lnTo>
                  <a:pt x="1112807" y="960744"/>
                </a:lnTo>
                <a:lnTo>
                  <a:pt x="935206" y="903811"/>
                </a:lnTo>
                <a:cubicBezTo>
                  <a:pt x="879998" y="957181"/>
                  <a:pt x="810991" y="995460"/>
                  <a:pt x="735281" y="1014711"/>
                </a:cubicBezTo>
                <a:lnTo>
                  <a:pt x="692604" y="1196266"/>
                </a:lnTo>
                <a:lnTo>
                  <a:pt x="552342" y="1196266"/>
                </a:lnTo>
                <a:lnTo>
                  <a:pt x="509665" y="1014711"/>
                </a:lnTo>
                <a:cubicBezTo>
                  <a:pt x="433955" y="995459"/>
                  <a:pt x="364948" y="957181"/>
                  <a:pt x="309740" y="903811"/>
                </a:cubicBezTo>
                <a:lnTo>
                  <a:pt x="132139" y="960744"/>
                </a:lnTo>
                <a:lnTo>
                  <a:pt x="63294" y="846178"/>
                </a:lnTo>
                <a:lnTo>
                  <a:pt x="196932" y="716083"/>
                </a:lnTo>
                <a:cubicBezTo>
                  <a:pt x="176430" y="643461"/>
                  <a:pt x="176430" y="566904"/>
                  <a:pt x="196932" y="494282"/>
                </a:cubicBezTo>
                <a:lnTo>
                  <a:pt x="63294" y="364188"/>
                </a:lnTo>
                <a:lnTo>
                  <a:pt x="132139" y="249622"/>
                </a:lnTo>
                <a:lnTo>
                  <a:pt x="309740" y="306555"/>
                </a:lnTo>
                <a:cubicBezTo>
                  <a:pt x="364948" y="253185"/>
                  <a:pt x="433955" y="214906"/>
                  <a:pt x="509665" y="195655"/>
                </a:cubicBezTo>
                <a:lnTo>
                  <a:pt x="552342" y="14100"/>
                </a:lnTo>
                <a:lnTo>
                  <a:pt x="692604" y="14100"/>
                </a:lnTo>
                <a:lnTo>
                  <a:pt x="735281" y="195655"/>
                </a:lnTo>
                <a:cubicBezTo>
                  <a:pt x="810991" y="214907"/>
                  <a:pt x="879998" y="253185"/>
                  <a:pt x="935206" y="30655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24980" tIns="321795" rIns="324980" bIns="321795" numCol="1" spcCol="1270" anchor="ctr" anchorCtr="0">
            <a:noAutofit/>
          </a:bodyPr>
          <a:lstStyle/>
          <a:p>
            <a:pPr lvl="0" algn="ctr" defTabSz="533400">
              <a:lnSpc>
                <a:spcPts val="1200"/>
              </a:lnSpc>
              <a:spcBef>
                <a:spcPct val="0"/>
              </a:spcBef>
              <a:spcAft>
                <a:spcPct val="35000"/>
              </a:spcAft>
            </a:pPr>
            <a:r>
              <a:rPr kumimoji="1" lang="ja-JP" altLang="en-US" sz="1200" kern="1200" dirty="0" smtClean="0">
                <a:latin typeface="ＤＦ特太ゴシック体" panose="020B0509000000000000" pitchFamily="49" charset="-128"/>
                <a:ea typeface="ＤＦ特太ゴシック体" panose="020B0509000000000000" pitchFamily="49" charset="-128"/>
              </a:rPr>
              <a:t>通級に</a:t>
            </a:r>
            <a:endParaRPr kumimoji="1" lang="en-US" altLang="ja-JP" sz="1200" kern="1200" dirty="0" smtClean="0">
              <a:latin typeface="ＤＦ特太ゴシック体" panose="020B0509000000000000" pitchFamily="49" charset="-128"/>
              <a:ea typeface="ＤＦ特太ゴシック体" panose="020B0509000000000000" pitchFamily="49" charset="-128"/>
            </a:endParaRPr>
          </a:p>
          <a:p>
            <a:pPr lvl="0" algn="ctr" defTabSz="533400">
              <a:lnSpc>
                <a:spcPts val="1200"/>
              </a:lnSpc>
              <a:spcBef>
                <a:spcPct val="0"/>
              </a:spcBef>
              <a:spcAft>
                <a:spcPct val="35000"/>
              </a:spcAft>
            </a:pPr>
            <a:r>
              <a:rPr kumimoji="1" lang="ja-JP" altLang="en-US" sz="1200" kern="1200" dirty="0" smtClean="0">
                <a:latin typeface="ＤＦ特太ゴシック体" panose="020B0509000000000000" pitchFamily="49" charset="-128"/>
                <a:ea typeface="ＤＦ特太ゴシック体" panose="020B0509000000000000" pitchFamily="49" charset="-128"/>
              </a:rPr>
              <a:t>よる指導</a:t>
            </a:r>
            <a:endParaRPr kumimoji="1" lang="ja-JP" altLang="en-US" sz="1200" kern="1200" dirty="0">
              <a:latin typeface="ＤＦ特太ゴシック体" panose="020B0509000000000000" pitchFamily="49" charset="-128"/>
              <a:ea typeface="ＤＦ特太ゴシック体" panose="020B0509000000000000" pitchFamily="49" charset="-128"/>
            </a:endParaRPr>
          </a:p>
        </p:txBody>
      </p:sp>
      <p:sp>
        <p:nvSpPr>
          <p:cNvPr id="58" name="フリーフォーム 57"/>
          <p:cNvSpPr/>
          <p:nvPr/>
        </p:nvSpPr>
        <p:spPr>
          <a:xfrm>
            <a:off x="5540065" y="6805902"/>
            <a:ext cx="1296000" cy="1296000"/>
          </a:xfrm>
          <a:custGeom>
            <a:avLst/>
            <a:gdLst>
              <a:gd name="connsiteX0" fmla="*/ 652222 w 871667"/>
              <a:gd name="connsiteY0" fmla="*/ 220771 h 871667"/>
              <a:gd name="connsiteX1" fmla="*/ 780823 w 871667"/>
              <a:gd name="connsiteY1" fmla="*/ 182013 h 871667"/>
              <a:gd name="connsiteX2" fmla="*/ 828143 w 871667"/>
              <a:gd name="connsiteY2" fmla="*/ 263974 h 871667"/>
              <a:gd name="connsiteX3" fmla="*/ 730277 w 871667"/>
              <a:gd name="connsiteY3" fmla="*/ 355967 h 871667"/>
              <a:gd name="connsiteX4" fmla="*/ 730277 w 871667"/>
              <a:gd name="connsiteY4" fmla="*/ 515701 h 871667"/>
              <a:gd name="connsiteX5" fmla="*/ 828143 w 871667"/>
              <a:gd name="connsiteY5" fmla="*/ 607693 h 871667"/>
              <a:gd name="connsiteX6" fmla="*/ 780823 w 871667"/>
              <a:gd name="connsiteY6" fmla="*/ 689654 h 871667"/>
              <a:gd name="connsiteX7" fmla="*/ 652222 w 871667"/>
              <a:gd name="connsiteY7" fmla="*/ 650896 h 871667"/>
              <a:gd name="connsiteX8" fmla="*/ 513889 w 871667"/>
              <a:gd name="connsiteY8" fmla="*/ 730763 h 871667"/>
              <a:gd name="connsiteX9" fmla="*/ 483154 w 871667"/>
              <a:gd name="connsiteY9" fmla="*/ 861513 h 871667"/>
              <a:gd name="connsiteX10" fmla="*/ 388513 w 871667"/>
              <a:gd name="connsiteY10" fmla="*/ 861513 h 871667"/>
              <a:gd name="connsiteX11" fmla="*/ 357778 w 871667"/>
              <a:gd name="connsiteY11" fmla="*/ 730763 h 871667"/>
              <a:gd name="connsiteX12" fmla="*/ 219445 w 871667"/>
              <a:gd name="connsiteY12" fmla="*/ 650896 h 871667"/>
              <a:gd name="connsiteX13" fmla="*/ 90844 w 871667"/>
              <a:gd name="connsiteY13" fmla="*/ 689654 h 871667"/>
              <a:gd name="connsiteX14" fmla="*/ 43524 w 871667"/>
              <a:gd name="connsiteY14" fmla="*/ 607693 h 871667"/>
              <a:gd name="connsiteX15" fmla="*/ 141390 w 871667"/>
              <a:gd name="connsiteY15" fmla="*/ 515700 h 871667"/>
              <a:gd name="connsiteX16" fmla="*/ 141390 w 871667"/>
              <a:gd name="connsiteY16" fmla="*/ 355966 h 871667"/>
              <a:gd name="connsiteX17" fmla="*/ 43524 w 871667"/>
              <a:gd name="connsiteY17" fmla="*/ 263974 h 871667"/>
              <a:gd name="connsiteX18" fmla="*/ 90844 w 871667"/>
              <a:gd name="connsiteY18" fmla="*/ 182013 h 871667"/>
              <a:gd name="connsiteX19" fmla="*/ 219445 w 871667"/>
              <a:gd name="connsiteY19" fmla="*/ 220771 h 871667"/>
              <a:gd name="connsiteX20" fmla="*/ 357778 w 871667"/>
              <a:gd name="connsiteY20" fmla="*/ 140904 h 871667"/>
              <a:gd name="connsiteX21" fmla="*/ 388513 w 871667"/>
              <a:gd name="connsiteY21" fmla="*/ 10154 h 871667"/>
              <a:gd name="connsiteX22" fmla="*/ 483154 w 871667"/>
              <a:gd name="connsiteY22" fmla="*/ 10154 h 871667"/>
              <a:gd name="connsiteX23" fmla="*/ 513889 w 871667"/>
              <a:gd name="connsiteY23" fmla="*/ 140904 h 871667"/>
              <a:gd name="connsiteX24" fmla="*/ 652222 w 871667"/>
              <a:gd name="connsiteY24" fmla="*/ 220771 h 87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1667" h="871667">
                <a:moveTo>
                  <a:pt x="561046" y="220491"/>
                </a:moveTo>
                <a:lnTo>
                  <a:pt x="654279" y="162747"/>
                </a:lnTo>
                <a:lnTo>
                  <a:pt x="708920" y="217388"/>
                </a:lnTo>
                <a:lnTo>
                  <a:pt x="651176" y="310622"/>
                </a:lnTo>
                <a:cubicBezTo>
                  <a:pt x="673416" y="348872"/>
                  <a:pt x="685067" y="392354"/>
                  <a:pt x="684931" y="436600"/>
                </a:cubicBezTo>
                <a:lnTo>
                  <a:pt x="781556" y="488470"/>
                </a:lnTo>
                <a:lnTo>
                  <a:pt x="761556" y="563110"/>
                </a:lnTo>
                <a:lnTo>
                  <a:pt x="651942" y="559720"/>
                </a:lnTo>
                <a:cubicBezTo>
                  <a:pt x="629936" y="598105"/>
                  <a:pt x="598105" y="629937"/>
                  <a:pt x="559720" y="651942"/>
                </a:cubicBezTo>
                <a:lnTo>
                  <a:pt x="563111" y="761556"/>
                </a:lnTo>
                <a:lnTo>
                  <a:pt x="488470" y="781556"/>
                </a:lnTo>
                <a:lnTo>
                  <a:pt x="436599" y="684932"/>
                </a:lnTo>
                <a:cubicBezTo>
                  <a:pt x="392354" y="685068"/>
                  <a:pt x="348871" y="673417"/>
                  <a:pt x="310621" y="651176"/>
                </a:cubicBezTo>
                <a:lnTo>
                  <a:pt x="217388" y="708920"/>
                </a:lnTo>
                <a:lnTo>
                  <a:pt x="162747" y="654279"/>
                </a:lnTo>
                <a:lnTo>
                  <a:pt x="220491" y="561045"/>
                </a:lnTo>
                <a:cubicBezTo>
                  <a:pt x="198251" y="522795"/>
                  <a:pt x="186600" y="479313"/>
                  <a:pt x="186736" y="435067"/>
                </a:cubicBezTo>
                <a:lnTo>
                  <a:pt x="90111" y="383197"/>
                </a:lnTo>
                <a:lnTo>
                  <a:pt x="110111" y="308557"/>
                </a:lnTo>
                <a:lnTo>
                  <a:pt x="219725" y="311947"/>
                </a:lnTo>
                <a:cubicBezTo>
                  <a:pt x="241731" y="273562"/>
                  <a:pt x="273562" y="241730"/>
                  <a:pt x="311947" y="219725"/>
                </a:cubicBezTo>
                <a:lnTo>
                  <a:pt x="308556" y="110111"/>
                </a:lnTo>
                <a:lnTo>
                  <a:pt x="383197" y="90111"/>
                </a:lnTo>
                <a:lnTo>
                  <a:pt x="435068" y="186735"/>
                </a:lnTo>
                <a:cubicBezTo>
                  <a:pt x="479313" y="186599"/>
                  <a:pt x="522796" y="198250"/>
                  <a:pt x="561046" y="220491"/>
                </a:cubicBezTo>
                <a:close/>
              </a:path>
            </a:pathLst>
          </a:cu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04374" tIns="304374" rIns="304375" bIns="304375" numCol="1" spcCol="1270" anchor="ctr" anchorCtr="0">
            <a:noAutofit/>
          </a:bodyPr>
          <a:lstStyle/>
          <a:p>
            <a:pPr lvl="0" algn="ctr" defTabSz="533400">
              <a:lnSpc>
                <a:spcPct val="90000"/>
              </a:lnSpc>
              <a:spcBef>
                <a:spcPct val="0"/>
              </a:spcBef>
              <a:spcAft>
                <a:spcPct val="35000"/>
              </a:spcAft>
            </a:pPr>
            <a:r>
              <a:rPr kumimoji="1" lang="ja-JP" altLang="en-US" sz="1200" kern="1200" dirty="0" smtClean="0">
                <a:latin typeface="ＤＦ特太ゴシック体" panose="020B0509000000000000" pitchFamily="49" charset="-128"/>
                <a:ea typeface="ＤＦ特太ゴシック体" panose="020B0509000000000000" pitchFamily="49" charset="-128"/>
              </a:rPr>
              <a:t>家庭</a:t>
            </a:r>
            <a:endParaRPr kumimoji="1" lang="ja-JP" altLang="en-US" sz="1200" kern="1200" dirty="0">
              <a:latin typeface="ＤＦ特太ゴシック体" panose="020B0509000000000000" pitchFamily="49" charset="-128"/>
              <a:ea typeface="ＤＦ特太ゴシック体" panose="020B0509000000000000" pitchFamily="49" charset="-128"/>
            </a:endParaRPr>
          </a:p>
        </p:txBody>
      </p:sp>
      <p:sp>
        <p:nvSpPr>
          <p:cNvPr id="59" name="環状矢印 58"/>
          <p:cNvSpPr/>
          <p:nvPr/>
        </p:nvSpPr>
        <p:spPr>
          <a:xfrm rot="535776">
            <a:off x="5344739" y="8472365"/>
            <a:ext cx="1435439" cy="1429779"/>
          </a:xfrm>
          <a:prstGeom prst="circularArrow">
            <a:avLst>
              <a:gd name="adj1" fmla="val 4687"/>
              <a:gd name="adj2" fmla="val 299029"/>
              <a:gd name="adj3" fmla="val 2437546"/>
              <a:gd name="adj4" fmla="val 16042436"/>
              <a:gd name="adj5" fmla="val 5469"/>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0" name="図形 59"/>
          <p:cNvSpPr/>
          <p:nvPr/>
        </p:nvSpPr>
        <p:spPr>
          <a:xfrm rot="1725382">
            <a:off x="4886059" y="7413661"/>
            <a:ext cx="1137629" cy="1137629"/>
          </a:xfrm>
          <a:prstGeom prst="leftCircularArrow">
            <a:avLst>
              <a:gd name="adj1" fmla="val 6452"/>
              <a:gd name="adj2" fmla="val 429999"/>
              <a:gd name="adj3" fmla="val 10489124"/>
              <a:gd name="adj4" fmla="val 14837806"/>
              <a:gd name="adj5" fmla="val 7527"/>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1" name="環状矢印 60"/>
          <p:cNvSpPr/>
          <p:nvPr/>
        </p:nvSpPr>
        <p:spPr>
          <a:xfrm rot="652483">
            <a:off x="5492300" y="6849412"/>
            <a:ext cx="1226593" cy="1226593"/>
          </a:xfrm>
          <a:prstGeom prst="circularArrow">
            <a:avLst>
              <a:gd name="adj1" fmla="val 5984"/>
              <a:gd name="adj2" fmla="val 394124"/>
              <a:gd name="adj3" fmla="val 13313824"/>
              <a:gd name="adj4" fmla="val 10508221"/>
              <a:gd name="adj5" fmla="val 6981"/>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54" name="四角形: 角を丸くする 7">
            <a:extLst>
              <a:ext uri="{FF2B5EF4-FFF2-40B4-BE49-F238E27FC236}">
                <a16:creationId xmlns:a16="http://schemas.microsoft.com/office/drawing/2014/main" id="{7E320F6E-B917-8CB5-5139-C776C158422E}"/>
              </a:ext>
            </a:extLst>
          </p:cNvPr>
          <p:cNvSpPr/>
          <p:nvPr/>
        </p:nvSpPr>
        <p:spPr>
          <a:xfrm>
            <a:off x="159421" y="8014593"/>
            <a:ext cx="4653272" cy="847857"/>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200" dirty="0" smtClean="0">
                <a:solidFill>
                  <a:srgbClr val="FF0000"/>
                </a:solidFill>
                <a:latin typeface="UD デジタル 教科書体 N-B" panose="02020700000000000000" pitchFamily="17" charset="-128"/>
                <a:ea typeface="UD デジタル 教科書体 N-B" panose="02020700000000000000" pitchFamily="17" charset="-128"/>
              </a:rPr>
              <a:t>「個別の教育支援計画」</a:t>
            </a:r>
            <a:endParaRPr kumimoji="1" lang="en-US" altLang="ja-JP" sz="1200" dirty="0" smtClean="0">
              <a:solidFill>
                <a:srgbClr val="FF0000"/>
              </a:solidFill>
              <a:latin typeface="UD デジタル 教科書体 N-B" panose="02020700000000000000" pitchFamily="17" charset="-128"/>
              <a:ea typeface="UD デジタル 教科書体 N-B" panose="02020700000000000000" pitchFamily="17" charset="-128"/>
            </a:endParaRPr>
          </a:p>
          <a:p>
            <a:pPr algn="just"/>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在学中のみならず、乳幼児期から学校卒業後までを見通した視点を持って作成され、教育、福祉、医療、保健、労働等の関係機関が連携・協力して支援するための</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ツール</a:t>
            </a:r>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62" name="四角形: 角を丸くする 7">
            <a:extLst>
              <a:ext uri="{FF2B5EF4-FFF2-40B4-BE49-F238E27FC236}">
                <a16:creationId xmlns:a16="http://schemas.microsoft.com/office/drawing/2014/main" id="{7E320F6E-B917-8CB5-5139-C776C158422E}"/>
              </a:ext>
            </a:extLst>
          </p:cNvPr>
          <p:cNvSpPr/>
          <p:nvPr/>
        </p:nvSpPr>
        <p:spPr>
          <a:xfrm>
            <a:off x="159420" y="8904625"/>
            <a:ext cx="4653273" cy="820053"/>
          </a:xfrm>
          <a:prstGeom prst="roundRect">
            <a:avLst>
              <a:gd name="adj" fmla="val 1319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200" dirty="0" smtClean="0">
                <a:solidFill>
                  <a:srgbClr val="FF0000"/>
                </a:solidFill>
                <a:latin typeface="UD デジタル 教科書体 N-B" panose="02020700000000000000" pitchFamily="17" charset="-128"/>
                <a:ea typeface="UD デジタル 教科書体 N-B" panose="02020700000000000000" pitchFamily="17" charset="-128"/>
              </a:rPr>
              <a:t>「個別の指導計画」</a:t>
            </a:r>
            <a:endParaRPr kumimoji="1" lang="en-US" altLang="ja-JP" sz="1200" dirty="0" smtClean="0">
              <a:solidFill>
                <a:srgbClr val="FF0000"/>
              </a:solidFill>
              <a:latin typeface="UD デジタル 教科書体 N-B" panose="02020700000000000000" pitchFamily="17" charset="-128"/>
              <a:ea typeface="UD デジタル 教科書体 N-B" panose="02020700000000000000" pitchFamily="17" charset="-128"/>
            </a:endParaRPr>
          </a:p>
          <a:p>
            <a:pPr algn="just"/>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学校の教育課程において、児童生徒一人一人の</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障がいの</a:t>
            </a:r>
            <a:r>
              <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rPr>
              <a:t>状態等に応じたきめ細やかな指導が行えるよう、指導目標や指導内容・方法等を具体的に表した指導</a:t>
            </a:r>
            <a:r>
              <a:rPr kumimoji="1" lang="ja-JP" altLang="en-US" sz="1200" dirty="0" smtClean="0">
                <a:solidFill>
                  <a:schemeClr val="tx1"/>
                </a:solidFill>
                <a:latin typeface="UD デジタル 教科書体 N-B" panose="02020700000000000000" pitchFamily="17" charset="-128"/>
                <a:ea typeface="UD デジタル 教科書体 N-B" panose="02020700000000000000" pitchFamily="17" charset="-128"/>
              </a:rPr>
              <a:t>計画</a:t>
            </a:r>
            <a:endParaRPr kumimoji="1" lang="ja-JP" altLang="en-US" sz="1200" dirty="0">
              <a:solidFill>
                <a:schemeClr val="tx1"/>
              </a:solidFill>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42840865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453</TotalTime>
  <Words>1026</Words>
  <Application>Microsoft Office PowerPoint</Application>
  <PresentationFormat>A4 210 x 297 mm</PresentationFormat>
  <Paragraphs>102</Paragraphs>
  <Slides>2</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Aptos</vt:lpstr>
      <vt:lpstr>Aptos Display</vt:lpstr>
      <vt:lpstr>BIZ UDゴシック</vt:lpstr>
      <vt:lpstr>ＤＦ特太ゴシック体</vt:lpstr>
      <vt:lpstr>HG丸ｺﾞｼｯｸM-PRO</vt:lpstr>
      <vt:lpstr>HG創英角ﾎﾟｯﾌﾟ体</vt:lpstr>
      <vt:lpstr>UD デジタル 教科書体 N-B</vt:lpstr>
      <vt:lpstr>UD デジタル 教科書体 NP-R</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仁 坂内</dc:creator>
  <cp:lastModifiedBy>坂内＿仁</cp:lastModifiedBy>
  <cp:revision>95</cp:revision>
  <dcterms:created xsi:type="dcterms:W3CDTF">2024-06-23T17:29:02Z</dcterms:created>
  <dcterms:modified xsi:type="dcterms:W3CDTF">2024-06-28T04:29:20Z</dcterms:modified>
</cp:coreProperties>
</file>