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400" r:id="rId2"/>
    <p:sldId id="399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清水＿拓海" initials="清水＿拓海" lastIdx="4" clrIdx="0">
    <p:extLst>
      <p:ext uri="{19B8F6BF-5375-455C-9EA6-DF929625EA0E}">
        <p15:presenceInfo xmlns:p15="http://schemas.microsoft.com/office/powerpoint/2012/main" userId="S-1-5-21-2171099000-2662369888-3509826311-1927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4E4"/>
    <a:srgbClr val="ECF5E7"/>
    <a:srgbClr val="FFFF00"/>
    <a:srgbClr val="FFCCFF"/>
    <a:srgbClr val="FBE5D6"/>
    <a:srgbClr val="CCCCFF"/>
    <a:srgbClr val="5B9BD5"/>
    <a:srgbClr val="F8CBAD"/>
    <a:srgbClr val="BDD7E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4238" autoAdjust="0"/>
  </p:normalViewPr>
  <p:slideViewPr>
    <p:cSldViewPr snapToGrid="0">
      <p:cViewPr varScale="1">
        <p:scale>
          <a:sx n="104" d="100"/>
          <a:sy n="104" d="100"/>
        </p:scale>
        <p:origin x="166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403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1" y="0"/>
            <a:ext cx="2945659" cy="498056"/>
          </a:xfrm>
          <a:prstGeom prst="rect">
            <a:avLst/>
          </a:prstGeom>
        </p:spPr>
        <p:txBody>
          <a:bodyPr vert="horz" lIns="91231" tIns="45611" rIns="91231" bIns="456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231" tIns="45611" rIns="91231" bIns="45611" rtlCol="0"/>
          <a:lstStyle>
            <a:lvl1pPr algn="r">
              <a:defRPr sz="1200"/>
            </a:lvl1pPr>
          </a:lstStyle>
          <a:p>
            <a:fld id="{93776631-6AC5-4DB7-9552-602A588BEB9F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1" tIns="45611" rIns="91231" bIns="456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3"/>
          </a:xfrm>
          <a:prstGeom prst="rect">
            <a:avLst/>
          </a:prstGeom>
        </p:spPr>
        <p:txBody>
          <a:bodyPr vert="horz" lIns="91231" tIns="45611" rIns="91231" bIns="456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1" y="9428586"/>
            <a:ext cx="2945659" cy="498055"/>
          </a:xfrm>
          <a:prstGeom prst="rect">
            <a:avLst/>
          </a:prstGeom>
        </p:spPr>
        <p:txBody>
          <a:bodyPr vert="horz" lIns="91231" tIns="45611" rIns="91231" bIns="456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1231" tIns="45611" rIns="91231" bIns="45611" rtlCol="0" anchor="b"/>
          <a:lstStyle>
            <a:lvl1pPr algn="r">
              <a:defRPr sz="1200"/>
            </a:lvl1pPr>
          </a:lstStyle>
          <a:p>
            <a:fld id="{DE3857A2-EB19-43D3-A764-0F300401D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27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685800"/>
            <a:ext cx="4845050" cy="33543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576668" y="4173755"/>
            <a:ext cx="5653866" cy="5266895"/>
          </a:xfrm>
        </p:spPr>
        <p:txBody>
          <a:bodyPr/>
          <a:lstStyle/>
          <a:p>
            <a:endParaRPr lang="en-US" altLang="ja-JP" sz="1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3857A2-EB19-43D3-A764-0F300401D60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30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685800"/>
            <a:ext cx="4845050" cy="33543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576668" y="4173755"/>
            <a:ext cx="5653866" cy="5266895"/>
          </a:xfrm>
        </p:spPr>
        <p:txBody>
          <a:bodyPr/>
          <a:lstStyle/>
          <a:p>
            <a:endParaRPr lang="en-US" altLang="ja-JP" sz="1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3857A2-EB19-43D3-A764-0F300401D60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582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97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68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32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41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89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62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32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55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3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8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63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BA68A-C999-4902-B7A5-BBDED770F469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0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27">
            <a:extLst>
              <a:ext uri="{FF2B5EF4-FFF2-40B4-BE49-F238E27FC236}">
                <a16:creationId xmlns:a16="http://schemas.microsoft.com/office/drawing/2014/main" id="{EB82C581-77D2-AE13-5F03-B4EF079BC909}"/>
              </a:ext>
            </a:extLst>
          </p:cNvPr>
          <p:cNvSpPr/>
          <p:nvPr/>
        </p:nvSpPr>
        <p:spPr>
          <a:xfrm>
            <a:off x="-1" y="13850"/>
            <a:ext cx="9905999" cy="699877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/>
                <a:ea typeface="UD デジタル 教科書体 NK-R"/>
                <a:cs typeface="+mn-cs"/>
              </a:rPr>
              <a:t>令和７年度特別支援教育教育課程改善の手引　授業改善シート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/>
              <a:ea typeface="UD デジタル 教科書体 NK-R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/>
                <a:ea typeface="UD デジタル 教科書体 N-B" panose="02020700000000000000" pitchFamily="17" charset="-128"/>
                <a:cs typeface="+mn-cs"/>
              </a:rPr>
              <a:t>　　　　　　　　　　　における「個別最適な学び」と「協働的な学び」の一体的な充実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C7E5A53A-929A-4500-A531-623ED21CE122}"/>
              </a:ext>
            </a:extLst>
          </p:cNvPr>
          <p:cNvSpPr txBox="1"/>
          <p:nvPr/>
        </p:nvSpPr>
        <p:spPr>
          <a:xfrm>
            <a:off x="9076047" y="5245823"/>
            <a:ext cx="565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</a:t>
            </a:r>
            <a:endParaRPr lang="en-US" altLang="ja-JP" sz="1050" b="1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85464412-F820-4ED0-9351-85EDAC2E140C}"/>
              </a:ext>
            </a:extLst>
          </p:cNvPr>
          <p:cNvCxnSpPr>
            <a:cxnSpLocks/>
          </p:cNvCxnSpPr>
          <p:nvPr/>
        </p:nvCxnSpPr>
        <p:spPr>
          <a:xfrm>
            <a:off x="9522682" y="1094182"/>
            <a:ext cx="1" cy="2879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2679AA6A-B958-4862-AF56-0E77494F4019}"/>
              </a:ext>
            </a:extLst>
          </p:cNvPr>
          <p:cNvCxnSpPr>
            <a:cxnSpLocks/>
          </p:cNvCxnSpPr>
          <p:nvPr/>
        </p:nvCxnSpPr>
        <p:spPr>
          <a:xfrm flipV="1">
            <a:off x="9333910" y="1094148"/>
            <a:ext cx="0" cy="288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6B8C5884-B2A9-48ED-A0BE-6457E16E7D2B}"/>
              </a:ext>
            </a:extLst>
          </p:cNvPr>
          <p:cNvSpPr/>
          <p:nvPr/>
        </p:nvSpPr>
        <p:spPr>
          <a:xfrm>
            <a:off x="120363" y="1540449"/>
            <a:ext cx="2763206" cy="51867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矢印: 下 58">
            <a:extLst>
              <a:ext uri="{FF2B5EF4-FFF2-40B4-BE49-F238E27FC236}">
                <a16:creationId xmlns:a16="http://schemas.microsoft.com/office/drawing/2014/main" id="{32760023-CBC5-4B0D-93E9-0D344F94CF36}"/>
              </a:ext>
            </a:extLst>
          </p:cNvPr>
          <p:cNvSpPr/>
          <p:nvPr/>
        </p:nvSpPr>
        <p:spPr>
          <a:xfrm>
            <a:off x="1044896" y="5918421"/>
            <a:ext cx="914140" cy="28711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1072E41A-A39A-4034-94C0-97D45B9A2B2A}"/>
              </a:ext>
            </a:extLst>
          </p:cNvPr>
          <p:cNvSpPr/>
          <p:nvPr/>
        </p:nvSpPr>
        <p:spPr>
          <a:xfrm>
            <a:off x="280882" y="5335160"/>
            <a:ext cx="2442168" cy="345723"/>
          </a:xfrm>
          <a:prstGeom prst="rect">
            <a:avLst/>
          </a:prstGeom>
          <a:solidFill>
            <a:srgbClr val="EAF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授業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230F70AB-E0FF-4DD7-BF37-0B97AB486099}"/>
              </a:ext>
            </a:extLst>
          </p:cNvPr>
          <p:cNvSpPr/>
          <p:nvPr/>
        </p:nvSpPr>
        <p:spPr>
          <a:xfrm>
            <a:off x="280882" y="6401243"/>
            <a:ext cx="2442168" cy="287120"/>
          </a:xfrm>
          <a:prstGeom prst="rect">
            <a:avLst/>
          </a:prstGeom>
          <a:solidFill>
            <a:srgbClr val="EAF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学習評価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AB51EE3B-D66D-4098-BC36-A5F4474A177C}"/>
              </a:ext>
            </a:extLst>
          </p:cNvPr>
          <p:cNvSpPr/>
          <p:nvPr/>
        </p:nvSpPr>
        <p:spPr>
          <a:xfrm>
            <a:off x="261143" y="1675992"/>
            <a:ext cx="2481646" cy="3087353"/>
          </a:xfrm>
          <a:prstGeom prst="rect">
            <a:avLst/>
          </a:prstGeom>
          <a:solidFill>
            <a:srgbClr val="EAF4E4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単元指導計画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marL="152400" indent="-152400" algn="just"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indent="-152400" algn="just">
              <a:defRPr/>
            </a:pPr>
            <a:endParaRPr kumimoji="1" lang="en-US" altLang="ja-JP" sz="1200" spc="-4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/>
              <a:ea typeface="UD デジタル 教科書体 NP-R"/>
            </a:endParaRPr>
          </a:p>
        </p:txBody>
      </p:sp>
      <p:sp>
        <p:nvSpPr>
          <p:cNvPr id="71" name="矢印: 下 70">
            <a:extLst>
              <a:ext uri="{FF2B5EF4-FFF2-40B4-BE49-F238E27FC236}">
                <a16:creationId xmlns:a16="http://schemas.microsoft.com/office/drawing/2014/main" id="{4B64A7F2-D7A9-46BB-84EF-1FDCD3CF248E}"/>
              </a:ext>
            </a:extLst>
          </p:cNvPr>
          <p:cNvSpPr/>
          <p:nvPr/>
        </p:nvSpPr>
        <p:spPr>
          <a:xfrm>
            <a:off x="1044896" y="4867920"/>
            <a:ext cx="914140" cy="285987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6" name="矢印: 五方向 85">
            <a:extLst>
              <a:ext uri="{FF2B5EF4-FFF2-40B4-BE49-F238E27FC236}">
                <a16:creationId xmlns:a16="http://schemas.microsoft.com/office/drawing/2014/main" id="{65438FC4-6725-4E3D-B1E2-AC497CDC6E14}"/>
              </a:ext>
            </a:extLst>
          </p:cNvPr>
          <p:cNvSpPr/>
          <p:nvPr/>
        </p:nvSpPr>
        <p:spPr>
          <a:xfrm flipH="1">
            <a:off x="2927350" y="4790915"/>
            <a:ext cx="6730296" cy="1486978"/>
          </a:xfrm>
          <a:prstGeom prst="homePlate">
            <a:avLst>
              <a:gd name="adj" fmla="val 37321"/>
            </a:avLst>
          </a:prstGeom>
          <a:solidFill>
            <a:schemeClr val="bg1"/>
          </a:solidFill>
          <a:ln w="5715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主体的・対話的で深い学びの実現に向けた授業改善</a:t>
            </a:r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5" name="矢印: 五方向 54">
            <a:extLst>
              <a:ext uri="{FF2B5EF4-FFF2-40B4-BE49-F238E27FC236}">
                <a16:creationId xmlns:a16="http://schemas.microsoft.com/office/drawing/2014/main" id="{975C9ACF-6A3F-4E0D-AC04-4B2757B8AF44}"/>
              </a:ext>
            </a:extLst>
          </p:cNvPr>
          <p:cNvSpPr/>
          <p:nvPr/>
        </p:nvSpPr>
        <p:spPr>
          <a:xfrm flipH="1">
            <a:off x="2897113" y="6357866"/>
            <a:ext cx="6769961" cy="369332"/>
          </a:xfrm>
          <a:prstGeom prst="homePlate">
            <a:avLst>
              <a:gd name="adj" fmla="val 8868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資質・能力の育成</a:t>
            </a:r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984AA5CD-0663-4CF2-BD4B-C9EC5AA4577F}"/>
              </a:ext>
            </a:extLst>
          </p:cNvPr>
          <p:cNvSpPr/>
          <p:nvPr/>
        </p:nvSpPr>
        <p:spPr>
          <a:xfrm>
            <a:off x="3276739" y="779753"/>
            <a:ext cx="6361496" cy="304960"/>
          </a:xfrm>
          <a:prstGeom prst="roundRect">
            <a:avLst>
              <a:gd name="adj" fmla="val 15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個別の教育支援計画</a:t>
            </a:r>
          </a:p>
        </p:txBody>
      </p:sp>
      <p:sp>
        <p:nvSpPr>
          <p:cNvPr id="29" name="矢印: 右 28">
            <a:extLst>
              <a:ext uri="{FF2B5EF4-FFF2-40B4-BE49-F238E27FC236}">
                <a16:creationId xmlns:a16="http://schemas.microsoft.com/office/drawing/2014/main" id="{CD7B1C9C-E3EA-4121-A530-5F2ACC4789DE}"/>
              </a:ext>
            </a:extLst>
          </p:cNvPr>
          <p:cNvSpPr/>
          <p:nvPr/>
        </p:nvSpPr>
        <p:spPr>
          <a:xfrm flipH="1">
            <a:off x="2887684" y="2713272"/>
            <a:ext cx="6741794" cy="1345335"/>
          </a:xfrm>
          <a:prstGeom prst="rightArrow">
            <a:avLst>
              <a:gd name="adj1" fmla="val 100000"/>
              <a:gd name="adj2" fmla="val 227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28DDC42D-C4C7-4542-924A-788D5B8E4F59}"/>
              </a:ext>
            </a:extLst>
          </p:cNvPr>
          <p:cNvSpPr/>
          <p:nvPr/>
        </p:nvSpPr>
        <p:spPr>
          <a:xfrm>
            <a:off x="3276738" y="1157350"/>
            <a:ext cx="5830976" cy="3553591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特別支援教育におけるＩＣＴ活用の視点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C7E4AB9E-452D-41BC-A571-FE8C94AEE07F}"/>
              </a:ext>
            </a:extLst>
          </p:cNvPr>
          <p:cNvSpPr/>
          <p:nvPr/>
        </p:nvSpPr>
        <p:spPr>
          <a:xfrm>
            <a:off x="3461863" y="1459042"/>
            <a:ext cx="2820415" cy="3161707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u="sng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教科指導の効果を高める</a:t>
            </a:r>
            <a:endParaRPr kumimoji="1" lang="en-US" altLang="ja-JP" sz="1400" u="sng" dirty="0">
              <a:solidFill>
                <a:srgbClr val="C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9734CB15-7D7D-4485-8B16-6E871E737E51}"/>
              </a:ext>
            </a:extLst>
          </p:cNvPr>
          <p:cNvSpPr/>
          <p:nvPr/>
        </p:nvSpPr>
        <p:spPr>
          <a:xfrm>
            <a:off x="6781290" y="1472893"/>
            <a:ext cx="2205378" cy="3147856"/>
          </a:xfrm>
          <a:prstGeom prst="roundRect">
            <a:avLst>
              <a:gd name="adj" fmla="val 3756"/>
            </a:avLst>
          </a:prstGeom>
          <a:solidFill>
            <a:schemeClr val="bg1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kumimoji="1" lang="ja-JP" altLang="en-US" sz="140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kumimoji="1" lang="ja-JP" altLang="en-US" sz="1400" u="sng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障がいによる学習上又は生活上の困難さを改善・克服する</a:t>
            </a:r>
            <a:endParaRPr kumimoji="1" lang="en-US" altLang="ja-JP" sz="1400" u="sng" dirty="0">
              <a:solidFill>
                <a:srgbClr val="C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just"/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algn="just"/>
            <a:endParaRPr kumimoji="1"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9EB46CA5-A9CE-43CF-A55A-D966D0D65149}"/>
              </a:ext>
            </a:extLst>
          </p:cNvPr>
          <p:cNvSpPr/>
          <p:nvPr/>
        </p:nvSpPr>
        <p:spPr>
          <a:xfrm>
            <a:off x="3503523" y="1766545"/>
            <a:ext cx="2738783" cy="1439427"/>
          </a:xfrm>
          <a:prstGeom prst="roundRect">
            <a:avLst>
              <a:gd name="adj" fmla="val 1520"/>
            </a:avLst>
          </a:prstGeom>
          <a:solidFill>
            <a:srgbClr val="ECF5E7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個別最適な学び</a:t>
            </a:r>
          </a:p>
        </p:txBody>
      </p:sp>
      <p:sp>
        <p:nvSpPr>
          <p:cNvPr id="36" name="乗算記号 35">
            <a:extLst>
              <a:ext uri="{FF2B5EF4-FFF2-40B4-BE49-F238E27FC236}">
                <a16:creationId xmlns:a16="http://schemas.microsoft.com/office/drawing/2014/main" id="{1BF2782F-6FC7-4018-893F-9E75B927049B}"/>
              </a:ext>
            </a:extLst>
          </p:cNvPr>
          <p:cNvSpPr/>
          <p:nvPr/>
        </p:nvSpPr>
        <p:spPr>
          <a:xfrm>
            <a:off x="6270677" y="2603052"/>
            <a:ext cx="529662" cy="549803"/>
          </a:xfrm>
          <a:prstGeom prst="mathMultiply">
            <a:avLst>
              <a:gd name="adj1" fmla="val 14400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2066F12-9EB2-489B-8BA1-1AA4B4964DA5}"/>
              </a:ext>
            </a:extLst>
          </p:cNvPr>
          <p:cNvSpPr txBox="1"/>
          <p:nvPr/>
        </p:nvSpPr>
        <p:spPr>
          <a:xfrm>
            <a:off x="6232979" y="3037000"/>
            <a:ext cx="6246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組み</a:t>
            </a:r>
            <a:endParaRPr lang="en-US" altLang="ja-JP" sz="1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合わせ</a:t>
            </a:r>
            <a:endParaRPr lang="en-US" altLang="ja-JP" sz="1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8712AE33-82CF-4536-A2BC-57FA1943BDA6}"/>
              </a:ext>
            </a:extLst>
          </p:cNvPr>
          <p:cNvSpPr/>
          <p:nvPr/>
        </p:nvSpPr>
        <p:spPr>
          <a:xfrm>
            <a:off x="3557710" y="2086987"/>
            <a:ext cx="2640784" cy="1078319"/>
          </a:xfrm>
          <a:prstGeom prst="roundRect">
            <a:avLst>
              <a:gd name="adj" fmla="val 152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指導の個別化、学習の個性化</a:t>
            </a:r>
            <a:endParaRPr kumimoji="1"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E02D1B31-4185-4E29-B309-46D79C454F9F}"/>
              </a:ext>
            </a:extLst>
          </p:cNvPr>
          <p:cNvSpPr/>
          <p:nvPr/>
        </p:nvSpPr>
        <p:spPr>
          <a:xfrm>
            <a:off x="3503522" y="3263292"/>
            <a:ext cx="2738783" cy="1301993"/>
          </a:xfrm>
          <a:prstGeom prst="roundRect">
            <a:avLst>
              <a:gd name="adj" fmla="val 3019"/>
            </a:avLst>
          </a:prstGeom>
          <a:solidFill>
            <a:srgbClr val="ECF5E7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協働的な学び</a:t>
            </a:r>
            <a:endParaRPr kumimoji="1" lang="en-US" altLang="ja-JP" sz="16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just"/>
            <a:endParaRPr kumimoji="1" lang="ja-JP" altLang="en-US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3329A52A-E707-4D32-ABBC-8D2570366097}"/>
              </a:ext>
            </a:extLst>
          </p:cNvPr>
          <p:cNvSpPr/>
          <p:nvPr/>
        </p:nvSpPr>
        <p:spPr>
          <a:xfrm>
            <a:off x="3557852" y="3556960"/>
            <a:ext cx="2640784" cy="961310"/>
          </a:xfrm>
          <a:prstGeom prst="roundRect">
            <a:avLst>
              <a:gd name="adj" fmla="val 152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69E8301D-FD9E-420A-963E-ADF72A61430D}"/>
              </a:ext>
            </a:extLst>
          </p:cNvPr>
          <p:cNvSpPr/>
          <p:nvPr/>
        </p:nvSpPr>
        <p:spPr>
          <a:xfrm>
            <a:off x="9261883" y="1382148"/>
            <a:ext cx="367595" cy="3328793"/>
          </a:xfrm>
          <a:prstGeom prst="roundRect">
            <a:avLst>
              <a:gd name="adj" fmla="val 15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個別の指導計画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5" name="矢印: 下 34">
            <a:extLst>
              <a:ext uri="{FF2B5EF4-FFF2-40B4-BE49-F238E27FC236}">
                <a16:creationId xmlns:a16="http://schemas.microsoft.com/office/drawing/2014/main" id="{2ACD2B0D-7122-43D6-92D1-33DF4AB8EA54}"/>
              </a:ext>
            </a:extLst>
          </p:cNvPr>
          <p:cNvSpPr/>
          <p:nvPr/>
        </p:nvSpPr>
        <p:spPr>
          <a:xfrm>
            <a:off x="1065516" y="1219640"/>
            <a:ext cx="872900" cy="200156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15462F6-F36D-4C0E-9546-82932B9A7EE1}"/>
              </a:ext>
            </a:extLst>
          </p:cNvPr>
          <p:cNvSpPr/>
          <p:nvPr/>
        </p:nvSpPr>
        <p:spPr>
          <a:xfrm>
            <a:off x="200590" y="853268"/>
            <a:ext cx="2602753" cy="2978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年間指導計画</a:t>
            </a:r>
            <a:endParaRPr kumimoji="1"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CF81762-3833-4EEF-B48E-6194A0D8338F}"/>
              </a:ext>
            </a:extLst>
          </p:cNvPr>
          <p:cNvSpPr/>
          <p:nvPr/>
        </p:nvSpPr>
        <p:spPr>
          <a:xfrm>
            <a:off x="-8023" y="21423"/>
            <a:ext cx="9906000" cy="6804000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2FB9108-31F6-4F16-97D0-1A840C9870CA}"/>
              </a:ext>
            </a:extLst>
          </p:cNvPr>
          <p:cNvSpPr/>
          <p:nvPr/>
        </p:nvSpPr>
        <p:spPr>
          <a:xfrm>
            <a:off x="384879" y="2121106"/>
            <a:ext cx="2234174" cy="25447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A4D85A0-45E0-4ECC-9F2E-74DB77393B4C}"/>
              </a:ext>
            </a:extLst>
          </p:cNvPr>
          <p:cNvSpPr/>
          <p:nvPr/>
        </p:nvSpPr>
        <p:spPr>
          <a:xfrm>
            <a:off x="-2440557" y="2139269"/>
            <a:ext cx="2066486" cy="1477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各学校の現状を記入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・自校の障がい種における留意事項の状況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（他障がいも）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・改善に向けた取組状況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59C9EFF-EEB2-486D-B0B5-3F8C193A06D9}"/>
              </a:ext>
            </a:extLst>
          </p:cNvPr>
          <p:cNvSpPr/>
          <p:nvPr/>
        </p:nvSpPr>
        <p:spPr>
          <a:xfrm>
            <a:off x="10276342" y="1382148"/>
            <a:ext cx="1890843" cy="1428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各学校の現状を記入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・自校の障がい種における事例と自校の状況の比較（他障がいも）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・改善に向けた取組状況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EF5302CB-0773-407E-8C9B-B27A1FACDC5A}"/>
              </a:ext>
            </a:extLst>
          </p:cNvPr>
          <p:cNvSpPr/>
          <p:nvPr/>
        </p:nvSpPr>
        <p:spPr>
          <a:xfrm>
            <a:off x="6873039" y="2227468"/>
            <a:ext cx="2018979" cy="2290802"/>
          </a:xfrm>
          <a:prstGeom prst="roundRect">
            <a:avLst>
              <a:gd name="adj" fmla="val 152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C3F704D-E652-4AF8-8E1E-D190AB325D62}"/>
              </a:ext>
            </a:extLst>
          </p:cNvPr>
          <p:cNvSpPr/>
          <p:nvPr/>
        </p:nvSpPr>
        <p:spPr>
          <a:xfrm>
            <a:off x="10276342" y="5004563"/>
            <a:ext cx="1786350" cy="1428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en-US" altLang="ja-JP" sz="1200" b="0" i="0" u="none" strike="noStrike" kern="1200" cap="none" spc="-4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※</a:t>
            </a:r>
            <a:r>
              <a:rPr kumimoji="1" lang="ja-JP" altLang="en-US" sz="1200" b="0" i="0" u="none" strike="noStrike" kern="1200" cap="none" spc="-4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今後の取組について記入</a:t>
            </a:r>
            <a:endParaRPr kumimoji="1" lang="en-US" altLang="ja-JP" sz="1200" b="0" i="0" u="none" strike="noStrike" kern="1200" cap="none" spc="-4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UD デジタル 教科書体 NP-R"/>
              <a:ea typeface="UD デジタル 教科書体 NP-R"/>
              <a:cs typeface="+mn-cs"/>
            </a:endParaRPr>
          </a:p>
          <a:p>
            <a:pPr marL="152400" indent="-152400" algn="just"/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・授業改善に向けて今後取り組みたい事項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A8013F8-0928-4490-8023-27BE407D2E42}"/>
              </a:ext>
            </a:extLst>
          </p:cNvPr>
          <p:cNvSpPr/>
          <p:nvPr/>
        </p:nvSpPr>
        <p:spPr>
          <a:xfrm>
            <a:off x="151921" y="343966"/>
            <a:ext cx="2731648" cy="2764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1E3C5DF-7E77-4D72-83D7-B1EFAA747EDA}"/>
              </a:ext>
            </a:extLst>
          </p:cNvPr>
          <p:cNvSpPr/>
          <p:nvPr/>
        </p:nvSpPr>
        <p:spPr>
          <a:xfrm>
            <a:off x="8892018" y="10930"/>
            <a:ext cx="1022002" cy="283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学校用</a:t>
            </a:r>
          </a:p>
        </p:txBody>
      </p:sp>
      <p:sp>
        <p:nvSpPr>
          <p:cNvPr id="7" name="矢印: 左 6">
            <a:extLst>
              <a:ext uri="{FF2B5EF4-FFF2-40B4-BE49-F238E27FC236}">
                <a16:creationId xmlns:a16="http://schemas.microsoft.com/office/drawing/2014/main" id="{5122917A-5660-4C35-8AFD-BEC8F1AD06A1}"/>
              </a:ext>
            </a:extLst>
          </p:cNvPr>
          <p:cNvSpPr/>
          <p:nvPr/>
        </p:nvSpPr>
        <p:spPr>
          <a:xfrm>
            <a:off x="9990894" y="1877668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矢印: 左 48">
            <a:extLst>
              <a:ext uri="{FF2B5EF4-FFF2-40B4-BE49-F238E27FC236}">
                <a16:creationId xmlns:a16="http://schemas.microsoft.com/office/drawing/2014/main" id="{4966B781-CA5D-48FA-B5DA-9C5E777DD1B4}"/>
              </a:ext>
            </a:extLst>
          </p:cNvPr>
          <p:cNvSpPr/>
          <p:nvPr/>
        </p:nvSpPr>
        <p:spPr>
          <a:xfrm>
            <a:off x="9990893" y="5462189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矢印: 左 49">
            <a:extLst>
              <a:ext uri="{FF2B5EF4-FFF2-40B4-BE49-F238E27FC236}">
                <a16:creationId xmlns:a16="http://schemas.microsoft.com/office/drawing/2014/main" id="{619F1DF1-608A-458F-B58C-C5A46910CDFC}"/>
              </a:ext>
            </a:extLst>
          </p:cNvPr>
          <p:cNvSpPr/>
          <p:nvPr/>
        </p:nvSpPr>
        <p:spPr>
          <a:xfrm rot="10800000">
            <a:off x="-325464" y="2711712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34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27">
            <a:extLst>
              <a:ext uri="{FF2B5EF4-FFF2-40B4-BE49-F238E27FC236}">
                <a16:creationId xmlns:a16="http://schemas.microsoft.com/office/drawing/2014/main" id="{EB82C581-77D2-AE13-5F03-B4EF079BC909}"/>
              </a:ext>
            </a:extLst>
          </p:cNvPr>
          <p:cNvSpPr/>
          <p:nvPr/>
        </p:nvSpPr>
        <p:spPr>
          <a:xfrm>
            <a:off x="-1" y="13850"/>
            <a:ext cx="9905999" cy="699877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/>
                <a:ea typeface="UD デジタル 教科書体 NK-R"/>
                <a:cs typeface="+mn-cs"/>
              </a:rPr>
              <a:t>令和７年度特別支援教育教育課程改善の手引　授業改善シート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/>
              <a:ea typeface="UD デジタル 教科書体 NK-R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/>
                <a:ea typeface="UD デジタル 教科書体 N-B" panose="02020700000000000000" pitchFamily="17" charset="-128"/>
                <a:cs typeface="+mn-cs"/>
              </a:rPr>
              <a:t>　　　　　　　　　　　における「個別最適な学び」と「協働的な学び」の一体的な充実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C7E5A53A-929A-4500-A531-623ED21CE122}"/>
              </a:ext>
            </a:extLst>
          </p:cNvPr>
          <p:cNvSpPr txBox="1"/>
          <p:nvPr/>
        </p:nvSpPr>
        <p:spPr>
          <a:xfrm>
            <a:off x="9076047" y="5245823"/>
            <a:ext cx="565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</a:t>
            </a:r>
            <a:endParaRPr lang="en-US" altLang="ja-JP" sz="1050" b="1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85464412-F820-4ED0-9351-85EDAC2E140C}"/>
              </a:ext>
            </a:extLst>
          </p:cNvPr>
          <p:cNvCxnSpPr>
            <a:cxnSpLocks/>
          </p:cNvCxnSpPr>
          <p:nvPr/>
        </p:nvCxnSpPr>
        <p:spPr>
          <a:xfrm>
            <a:off x="9522682" y="1094182"/>
            <a:ext cx="1" cy="2879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2679AA6A-B958-4862-AF56-0E77494F4019}"/>
              </a:ext>
            </a:extLst>
          </p:cNvPr>
          <p:cNvCxnSpPr>
            <a:cxnSpLocks/>
          </p:cNvCxnSpPr>
          <p:nvPr/>
        </p:nvCxnSpPr>
        <p:spPr>
          <a:xfrm flipV="1">
            <a:off x="9333910" y="1094148"/>
            <a:ext cx="0" cy="288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6B8C5884-B2A9-48ED-A0BE-6457E16E7D2B}"/>
              </a:ext>
            </a:extLst>
          </p:cNvPr>
          <p:cNvSpPr/>
          <p:nvPr/>
        </p:nvSpPr>
        <p:spPr>
          <a:xfrm>
            <a:off x="120363" y="1540449"/>
            <a:ext cx="2763206" cy="51867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矢印: 下 58">
            <a:extLst>
              <a:ext uri="{FF2B5EF4-FFF2-40B4-BE49-F238E27FC236}">
                <a16:creationId xmlns:a16="http://schemas.microsoft.com/office/drawing/2014/main" id="{32760023-CBC5-4B0D-93E9-0D344F94CF36}"/>
              </a:ext>
            </a:extLst>
          </p:cNvPr>
          <p:cNvSpPr/>
          <p:nvPr/>
        </p:nvSpPr>
        <p:spPr>
          <a:xfrm>
            <a:off x="1044896" y="5918421"/>
            <a:ext cx="914140" cy="28711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1072E41A-A39A-4034-94C0-97D45B9A2B2A}"/>
              </a:ext>
            </a:extLst>
          </p:cNvPr>
          <p:cNvSpPr/>
          <p:nvPr/>
        </p:nvSpPr>
        <p:spPr>
          <a:xfrm>
            <a:off x="280882" y="5335160"/>
            <a:ext cx="2442168" cy="345723"/>
          </a:xfrm>
          <a:prstGeom prst="rect">
            <a:avLst/>
          </a:prstGeom>
          <a:solidFill>
            <a:srgbClr val="EAF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授業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230F70AB-E0FF-4DD7-BF37-0B97AB486099}"/>
              </a:ext>
            </a:extLst>
          </p:cNvPr>
          <p:cNvSpPr/>
          <p:nvPr/>
        </p:nvSpPr>
        <p:spPr>
          <a:xfrm>
            <a:off x="280882" y="6401243"/>
            <a:ext cx="2442168" cy="287120"/>
          </a:xfrm>
          <a:prstGeom prst="rect">
            <a:avLst/>
          </a:prstGeom>
          <a:solidFill>
            <a:srgbClr val="EAF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学習評価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AB51EE3B-D66D-4098-BC36-A5F4474A177C}"/>
              </a:ext>
            </a:extLst>
          </p:cNvPr>
          <p:cNvSpPr/>
          <p:nvPr/>
        </p:nvSpPr>
        <p:spPr>
          <a:xfrm>
            <a:off x="261143" y="1675992"/>
            <a:ext cx="2481646" cy="3087353"/>
          </a:xfrm>
          <a:prstGeom prst="rect">
            <a:avLst/>
          </a:prstGeom>
          <a:solidFill>
            <a:srgbClr val="EAF4E4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単元指導計画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marL="152400" indent="-152400" algn="just"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indent="-152400" algn="just">
              <a:defRPr/>
            </a:pPr>
            <a:endParaRPr kumimoji="1" lang="en-US" altLang="ja-JP" sz="1200" spc="-4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/>
              <a:ea typeface="UD デジタル 教科書体 NP-R"/>
            </a:endParaRPr>
          </a:p>
        </p:txBody>
      </p:sp>
      <p:sp>
        <p:nvSpPr>
          <p:cNvPr id="71" name="矢印: 下 70">
            <a:extLst>
              <a:ext uri="{FF2B5EF4-FFF2-40B4-BE49-F238E27FC236}">
                <a16:creationId xmlns:a16="http://schemas.microsoft.com/office/drawing/2014/main" id="{4B64A7F2-D7A9-46BB-84EF-1FDCD3CF248E}"/>
              </a:ext>
            </a:extLst>
          </p:cNvPr>
          <p:cNvSpPr/>
          <p:nvPr/>
        </p:nvSpPr>
        <p:spPr>
          <a:xfrm>
            <a:off x="1044896" y="4861570"/>
            <a:ext cx="914140" cy="285987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6" name="矢印: 五方向 85">
            <a:extLst>
              <a:ext uri="{FF2B5EF4-FFF2-40B4-BE49-F238E27FC236}">
                <a16:creationId xmlns:a16="http://schemas.microsoft.com/office/drawing/2014/main" id="{65438FC4-6725-4E3D-B1E2-AC497CDC6E14}"/>
              </a:ext>
            </a:extLst>
          </p:cNvPr>
          <p:cNvSpPr/>
          <p:nvPr/>
        </p:nvSpPr>
        <p:spPr>
          <a:xfrm flipH="1">
            <a:off x="2903456" y="4790915"/>
            <a:ext cx="6754190" cy="1486978"/>
          </a:xfrm>
          <a:prstGeom prst="homePlate">
            <a:avLst>
              <a:gd name="adj" fmla="val 37321"/>
            </a:avLst>
          </a:prstGeom>
          <a:solidFill>
            <a:schemeClr val="bg1"/>
          </a:solidFill>
          <a:ln w="5715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主体的・対話的で深い学びの実現に向けた授業改善</a:t>
            </a:r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5" name="矢印: 五方向 54">
            <a:extLst>
              <a:ext uri="{FF2B5EF4-FFF2-40B4-BE49-F238E27FC236}">
                <a16:creationId xmlns:a16="http://schemas.microsoft.com/office/drawing/2014/main" id="{975C9ACF-6A3F-4E0D-AC04-4B2757B8AF44}"/>
              </a:ext>
            </a:extLst>
          </p:cNvPr>
          <p:cNvSpPr/>
          <p:nvPr/>
        </p:nvSpPr>
        <p:spPr>
          <a:xfrm flipH="1">
            <a:off x="2897113" y="6357866"/>
            <a:ext cx="6769961" cy="369332"/>
          </a:xfrm>
          <a:prstGeom prst="homePlate">
            <a:avLst>
              <a:gd name="adj" fmla="val 8868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資質・能力の育成</a:t>
            </a:r>
          </a:p>
        </p:txBody>
      </p:sp>
      <p:sp>
        <p:nvSpPr>
          <p:cNvPr id="29" name="矢印: 右 28">
            <a:extLst>
              <a:ext uri="{FF2B5EF4-FFF2-40B4-BE49-F238E27FC236}">
                <a16:creationId xmlns:a16="http://schemas.microsoft.com/office/drawing/2014/main" id="{CD7B1C9C-E3EA-4121-A530-5F2ACC4789DE}"/>
              </a:ext>
            </a:extLst>
          </p:cNvPr>
          <p:cNvSpPr/>
          <p:nvPr/>
        </p:nvSpPr>
        <p:spPr>
          <a:xfrm flipH="1">
            <a:off x="2887684" y="2713272"/>
            <a:ext cx="6741794" cy="1345335"/>
          </a:xfrm>
          <a:prstGeom prst="rightArrow">
            <a:avLst>
              <a:gd name="adj1" fmla="val 100000"/>
              <a:gd name="adj2" fmla="val 227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28DDC42D-C4C7-4542-924A-788D5B8E4F59}"/>
              </a:ext>
            </a:extLst>
          </p:cNvPr>
          <p:cNvSpPr/>
          <p:nvPr/>
        </p:nvSpPr>
        <p:spPr>
          <a:xfrm>
            <a:off x="3276738" y="1157350"/>
            <a:ext cx="5830976" cy="3553591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特別支援教育におけるＩＣＴ活用の視点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C7E4AB9E-452D-41BC-A571-FE8C94AEE07F}"/>
              </a:ext>
            </a:extLst>
          </p:cNvPr>
          <p:cNvSpPr/>
          <p:nvPr/>
        </p:nvSpPr>
        <p:spPr>
          <a:xfrm>
            <a:off x="3480913" y="1459042"/>
            <a:ext cx="2820415" cy="3161707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u="sng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教科指導の効果を高める</a:t>
            </a:r>
            <a:endParaRPr kumimoji="1" lang="en-US" altLang="ja-JP" sz="1400" u="sng" dirty="0">
              <a:solidFill>
                <a:srgbClr val="C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9734CB15-7D7D-4485-8B16-6E871E737E51}"/>
              </a:ext>
            </a:extLst>
          </p:cNvPr>
          <p:cNvSpPr/>
          <p:nvPr/>
        </p:nvSpPr>
        <p:spPr>
          <a:xfrm>
            <a:off x="6781290" y="1472893"/>
            <a:ext cx="2205378" cy="3147856"/>
          </a:xfrm>
          <a:prstGeom prst="roundRect">
            <a:avLst>
              <a:gd name="adj" fmla="val 3756"/>
            </a:avLst>
          </a:prstGeom>
          <a:solidFill>
            <a:schemeClr val="bg1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kumimoji="1" lang="ja-JP" altLang="en-US" sz="140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kumimoji="1" lang="ja-JP" altLang="en-US" sz="1400" u="sng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障がいによる学習上又は生活上の困難さを改善・克服する</a:t>
            </a:r>
            <a:endParaRPr kumimoji="1" lang="en-US" altLang="ja-JP" sz="1400" u="sng" dirty="0">
              <a:solidFill>
                <a:srgbClr val="C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just"/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algn="just"/>
            <a:endParaRPr kumimoji="1"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9EB46CA5-A9CE-43CF-A55A-D966D0D65149}"/>
              </a:ext>
            </a:extLst>
          </p:cNvPr>
          <p:cNvSpPr/>
          <p:nvPr/>
        </p:nvSpPr>
        <p:spPr>
          <a:xfrm>
            <a:off x="3503523" y="1766545"/>
            <a:ext cx="2738783" cy="1439427"/>
          </a:xfrm>
          <a:prstGeom prst="roundRect">
            <a:avLst>
              <a:gd name="adj" fmla="val 1520"/>
            </a:avLst>
          </a:prstGeom>
          <a:solidFill>
            <a:srgbClr val="ECF5E7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個別最適な学び</a:t>
            </a:r>
          </a:p>
        </p:txBody>
      </p:sp>
      <p:sp>
        <p:nvSpPr>
          <p:cNvPr id="36" name="乗算記号 35">
            <a:extLst>
              <a:ext uri="{FF2B5EF4-FFF2-40B4-BE49-F238E27FC236}">
                <a16:creationId xmlns:a16="http://schemas.microsoft.com/office/drawing/2014/main" id="{1BF2782F-6FC7-4018-893F-9E75B927049B}"/>
              </a:ext>
            </a:extLst>
          </p:cNvPr>
          <p:cNvSpPr/>
          <p:nvPr/>
        </p:nvSpPr>
        <p:spPr>
          <a:xfrm>
            <a:off x="6283377" y="2603052"/>
            <a:ext cx="529662" cy="549803"/>
          </a:xfrm>
          <a:prstGeom prst="mathMultiply">
            <a:avLst>
              <a:gd name="adj1" fmla="val 14400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2066F12-9EB2-489B-8BA1-1AA4B4964DA5}"/>
              </a:ext>
            </a:extLst>
          </p:cNvPr>
          <p:cNvSpPr txBox="1"/>
          <p:nvPr/>
        </p:nvSpPr>
        <p:spPr>
          <a:xfrm>
            <a:off x="6245679" y="3037000"/>
            <a:ext cx="6246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組み</a:t>
            </a:r>
            <a:endParaRPr lang="en-US" altLang="ja-JP" sz="1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合わせ</a:t>
            </a:r>
            <a:endParaRPr lang="en-US" altLang="ja-JP" sz="1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8712AE33-82CF-4536-A2BC-57FA1943BDA6}"/>
              </a:ext>
            </a:extLst>
          </p:cNvPr>
          <p:cNvSpPr/>
          <p:nvPr/>
        </p:nvSpPr>
        <p:spPr>
          <a:xfrm>
            <a:off x="3557710" y="2086987"/>
            <a:ext cx="2640784" cy="1078319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指導の個別化、学習の個性化</a:t>
            </a:r>
            <a:endParaRPr kumimoji="1"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E02D1B31-4185-4E29-B309-46D79C454F9F}"/>
              </a:ext>
            </a:extLst>
          </p:cNvPr>
          <p:cNvSpPr/>
          <p:nvPr/>
        </p:nvSpPr>
        <p:spPr>
          <a:xfrm>
            <a:off x="3503522" y="3263292"/>
            <a:ext cx="2738783" cy="1301993"/>
          </a:xfrm>
          <a:prstGeom prst="roundRect">
            <a:avLst>
              <a:gd name="adj" fmla="val 3019"/>
            </a:avLst>
          </a:prstGeom>
          <a:solidFill>
            <a:srgbClr val="ECF5E7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協働的な学び</a:t>
            </a:r>
            <a:endParaRPr kumimoji="1" lang="en-US" altLang="ja-JP" sz="16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just"/>
            <a:endParaRPr kumimoji="1" lang="ja-JP" altLang="en-US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3329A52A-E707-4D32-ABBC-8D2570366097}"/>
              </a:ext>
            </a:extLst>
          </p:cNvPr>
          <p:cNvSpPr/>
          <p:nvPr/>
        </p:nvSpPr>
        <p:spPr>
          <a:xfrm>
            <a:off x="3557852" y="3556960"/>
            <a:ext cx="2640784" cy="961310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69E8301D-FD9E-420A-963E-ADF72A61430D}"/>
              </a:ext>
            </a:extLst>
          </p:cNvPr>
          <p:cNvSpPr/>
          <p:nvPr/>
        </p:nvSpPr>
        <p:spPr>
          <a:xfrm>
            <a:off x="9261883" y="1382148"/>
            <a:ext cx="367595" cy="3328793"/>
          </a:xfrm>
          <a:prstGeom prst="roundRect">
            <a:avLst>
              <a:gd name="adj" fmla="val 15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個別の指導計画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5" name="矢印: 下 34">
            <a:extLst>
              <a:ext uri="{FF2B5EF4-FFF2-40B4-BE49-F238E27FC236}">
                <a16:creationId xmlns:a16="http://schemas.microsoft.com/office/drawing/2014/main" id="{2ACD2B0D-7122-43D6-92D1-33DF4AB8EA54}"/>
              </a:ext>
            </a:extLst>
          </p:cNvPr>
          <p:cNvSpPr/>
          <p:nvPr/>
        </p:nvSpPr>
        <p:spPr>
          <a:xfrm>
            <a:off x="1065516" y="1213290"/>
            <a:ext cx="872900" cy="200156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15462F6-F36D-4C0E-9546-82932B9A7EE1}"/>
              </a:ext>
            </a:extLst>
          </p:cNvPr>
          <p:cNvSpPr/>
          <p:nvPr/>
        </p:nvSpPr>
        <p:spPr>
          <a:xfrm>
            <a:off x="200590" y="853268"/>
            <a:ext cx="2602753" cy="2978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年間指導計画</a:t>
            </a:r>
            <a:endParaRPr kumimoji="1"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CF81762-3833-4EEF-B48E-6194A0D8338F}"/>
              </a:ext>
            </a:extLst>
          </p:cNvPr>
          <p:cNvSpPr/>
          <p:nvPr/>
        </p:nvSpPr>
        <p:spPr>
          <a:xfrm>
            <a:off x="-8023" y="21423"/>
            <a:ext cx="9906000" cy="6804000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/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EF5302CB-0773-407E-8C9B-B27A1FACDC5A}"/>
              </a:ext>
            </a:extLst>
          </p:cNvPr>
          <p:cNvSpPr/>
          <p:nvPr/>
        </p:nvSpPr>
        <p:spPr>
          <a:xfrm>
            <a:off x="6870304" y="2227468"/>
            <a:ext cx="2021714" cy="2290802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A8013F8-0928-4490-8023-27BE407D2E42}"/>
              </a:ext>
            </a:extLst>
          </p:cNvPr>
          <p:cNvSpPr/>
          <p:nvPr/>
        </p:nvSpPr>
        <p:spPr>
          <a:xfrm>
            <a:off x="151921" y="353202"/>
            <a:ext cx="2731648" cy="2764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21B04A7-ACF5-4071-AB6C-71FA8D52693D}"/>
              </a:ext>
            </a:extLst>
          </p:cNvPr>
          <p:cNvSpPr/>
          <p:nvPr/>
        </p:nvSpPr>
        <p:spPr>
          <a:xfrm>
            <a:off x="8892018" y="10930"/>
            <a:ext cx="1022002" cy="283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学級用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B59D5C2-6B10-4DA0-9860-DDD04169AD37}"/>
              </a:ext>
            </a:extLst>
          </p:cNvPr>
          <p:cNvSpPr/>
          <p:nvPr/>
        </p:nvSpPr>
        <p:spPr>
          <a:xfrm>
            <a:off x="-2430735" y="2067027"/>
            <a:ext cx="2098180" cy="10720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各学校の現状を記入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・検討したい単元の内容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（教科、単元等）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D512446-BFF7-4838-8DEC-1BB2142A68AE}"/>
              </a:ext>
            </a:extLst>
          </p:cNvPr>
          <p:cNvSpPr/>
          <p:nvPr/>
        </p:nvSpPr>
        <p:spPr>
          <a:xfrm>
            <a:off x="10287031" y="1999073"/>
            <a:ext cx="1858787" cy="13311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各学校・学級の現状を記入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・担当している児童生徒の状況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・現在取り組んでいること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9B571C9-BB0C-449E-8123-3BEF3A05FEFB}"/>
              </a:ext>
            </a:extLst>
          </p:cNvPr>
          <p:cNvSpPr/>
          <p:nvPr/>
        </p:nvSpPr>
        <p:spPr>
          <a:xfrm>
            <a:off x="10287030" y="5004564"/>
            <a:ext cx="1738715" cy="13966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en-US" altLang="ja-JP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※</a:t>
            </a:r>
            <a:r>
              <a:rPr kumimoji="1" lang="ja-JP" altLang="en-US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今後の取組について記入</a:t>
            </a:r>
            <a:endParaRPr kumimoji="1" lang="en-US" altLang="ja-JP" sz="1200" b="0" i="0" u="none" strike="noStrike" kern="1200" cap="none" spc="-4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UD デジタル 教科書体 NP-R"/>
              <a:ea typeface="UD デジタル 教科書体 NP-R"/>
              <a:cs typeface="+mn-cs"/>
            </a:endParaRPr>
          </a:p>
          <a:p>
            <a:pPr marL="152400" indent="-152400" algn="just"/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・授業改善に向けて今後取り組みたい具体的な手立て、教材等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B6DC0C7D-D509-466F-B96A-24C22ECD7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144714"/>
              </p:ext>
            </p:extLst>
          </p:nvPr>
        </p:nvGraphicFramePr>
        <p:xfrm>
          <a:off x="418433" y="2027031"/>
          <a:ext cx="2200752" cy="264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0752">
                  <a:extLst>
                    <a:ext uri="{9D8B030D-6E8A-4147-A177-3AD203B41FA5}">
                      <a16:colId xmlns:a16="http://schemas.microsoft.com/office/drawing/2014/main" val="2465645047"/>
                    </a:ext>
                  </a:extLst>
                </a:gridCol>
              </a:tblGrid>
              <a:tr h="1323468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452876"/>
                  </a:ext>
                </a:extLst>
              </a:tr>
              <a:tr h="1323468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724634"/>
                  </a:ext>
                </a:extLst>
              </a:tr>
            </a:tbl>
          </a:graphicData>
        </a:graphic>
      </p:graphicFrame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CEE1AC41-F9CC-4FA7-95FA-224FF0DEEF13}"/>
              </a:ext>
            </a:extLst>
          </p:cNvPr>
          <p:cNvSpPr/>
          <p:nvPr/>
        </p:nvSpPr>
        <p:spPr>
          <a:xfrm>
            <a:off x="-2430735" y="3374249"/>
            <a:ext cx="2098180" cy="13687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en-US" altLang="ja-JP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※</a:t>
            </a:r>
            <a:r>
              <a:rPr kumimoji="1" lang="ja-JP" altLang="en-US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今後の取組について記入</a:t>
            </a:r>
            <a:endParaRPr kumimoji="1" lang="en-US" altLang="ja-JP" sz="1200" b="0" i="0" u="none" strike="noStrike" kern="1200" cap="none" spc="-4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UD デジタル 教科書体 NP-R"/>
              <a:ea typeface="UD デジタル 教科書体 NP-R"/>
              <a:cs typeface="+mn-cs"/>
            </a:endParaRPr>
          </a:p>
          <a:p>
            <a:pPr marL="152400" indent="-152400" algn="just"/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・自校の障がい種における留意事項を踏まえて改善する事項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3" name="矢印: 左 52">
            <a:extLst>
              <a:ext uri="{FF2B5EF4-FFF2-40B4-BE49-F238E27FC236}">
                <a16:creationId xmlns:a16="http://schemas.microsoft.com/office/drawing/2014/main" id="{7F365AF4-2354-4D19-AB16-D6E3029BA224}"/>
              </a:ext>
            </a:extLst>
          </p:cNvPr>
          <p:cNvSpPr/>
          <p:nvPr/>
        </p:nvSpPr>
        <p:spPr>
          <a:xfrm>
            <a:off x="9989975" y="2407452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矢印: 左 53">
            <a:extLst>
              <a:ext uri="{FF2B5EF4-FFF2-40B4-BE49-F238E27FC236}">
                <a16:creationId xmlns:a16="http://schemas.microsoft.com/office/drawing/2014/main" id="{31EC5558-7E4E-405E-B0DE-0C72E4C82742}"/>
              </a:ext>
            </a:extLst>
          </p:cNvPr>
          <p:cNvSpPr/>
          <p:nvPr/>
        </p:nvSpPr>
        <p:spPr>
          <a:xfrm>
            <a:off x="9963297" y="5462189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矢印: 左 56">
            <a:extLst>
              <a:ext uri="{FF2B5EF4-FFF2-40B4-BE49-F238E27FC236}">
                <a16:creationId xmlns:a16="http://schemas.microsoft.com/office/drawing/2014/main" id="{B8B3876A-DD80-47E6-BBCB-2CEA3C3BCDA9}"/>
              </a:ext>
            </a:extLst>
          </p:cNvPr>
          <p:cNvSpPr/>
          <p:nvPr/>
        </p:nvSpPr>
        <p:spPr>
          <a:xfrm rot="10800000">
            <a:off x="-286556" y="2474680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矢印: 左 57">
            <a:extLst>
              <a:ext uri="{FF2B5EF4-FFF2-40B4-BE49-F238E27FC236}">
                <a16:creationId xmlns:a16="http://schemas.microsoft.com/office/drawing/2014/main" id="{6A0687D7-A78F-40E7-ABA1-B57B8A6D7560}"/>
              </a:ext>
            </a:extLst>
          </p:cNvPr>
          <p:cNvSpPr/>
          <p:nvPr/>
        </p:nvSpPr>
        <p:spPr>
          <a:xfrm rot="10800000">
            <a:off x="-297696" y="3839913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6625F6BA-80AD-4D93-98A3-63297209A1A0}"/>
              </a:ext>
            </a:extLst>
          </p:cNvPr>
          <p:cNvSpPr/>
          <p:nvPr/>
        </p:nvSpPr>
        <p:spPr>
          <a:xfrm>
            <a:off x="3276739" y="779753"/>
            <a:ext cx="6361496" cy="304960"/>
          </a:xfrm>
          <a:prstGeom prst="roundRect">
            <a:avLst>
              <a:gd name="adj" fmla="val 15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個別の教育支援計画</a:t>
            </a:r>
          </a:p>
        </p:txBody>
      </p:sp>
    </p:spTree>
    <p:extLst>
      <p:ext uri="{BB962C8B-B14F-4D97-AF65-F5344CB8AC3E}">
        <p14:creationId xmlns:p14="http://schemas.microsoft.com/office/powerpoint/2010/main" val="1441369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D デジタル 教科書体 NP-R">
      <a:majorFont>
        <a:latin typeface="UD デジタル 教科書体 NP-R"/>
        <a:ea typeface="UD デジタル 教科書体 NP-R"/>
        <a:cs typeface=""/>
      </a:majorFont>
      <a:minorFont>
        <a:latin typeface="UD デジタル 教科書体 NP-R"/>
        <a:ea typeface="UD デジタル 教科書体 NP-R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23121</TotalTime>
  <Words>409</Words>
  <Application>Microsoft Office PowerPoint</Application>
  <PresentationFormat>A4 210 x 297 mm</PresentationFormat>
  <Paragraphs>61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UD デジタル 教科書体 NK-R</vt:lpstr>
      <vt:lpstr>UD デジタル 教科書体 NP-R</vt:lpstr>
      <vt:lpstr>游ゴシック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手引き作成の流れ</dc:title>
  <dc:creator>user</dc:creator>
  <cp:lastModifiedBy>清水＿拓海</cp:lastModifiedBy>
  <cp:revision>822</cp:revision>
  <cp:lastPrinted>2025-11-27T05:27:38Z</cp:lastPrinted>
  <dcterms:created xsi:type="dcterms:W3CDTF">2024-05-24T00:35:14Z</dcterms:created>
  <dcterms:modified xsi:type="dcterms:W3CDTF">2026-02-25T01:07:30Z</dcterms:modified>
</cp:coreProperties>
</file>