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4"/>
  </p:notesMasterIdLst>
  <p:handoutMasterIdLst>
    <p:handoutMasterId r:id="rId15"/>
  </p:handoutMasterIdLst>
  <p:sldIdLst>
    <p:sldId id="256" r:id="rId2"/>
    <p:sldId id="303" r:id="rId3"/>
    <p:sldId id="292" r:id="rId4"/>
    <p:sldId id="278" r:id="rId5"/>
    <p:sldId id="289" r:id="rId6"/>
    <p:sldId id="294" r:id="rId7"/>
    <p:sldId id="300" r:id="rId8"/>
    <p:sldId id="276" r:id="rId9"/>
    <p:sldId id="301" r:id="rId10"/>
    <p:sldId id="302" r:id="rId11"/>
    <p:sldId id="293" r:id="rId12"/>
    <p:sldId id="284" r:id="rId13"/>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CCACD"/>
    <a:srgbClr val="FBF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997" autoAdjust="0"/>
    <p:restoredTop sz="73515" autoAdjust="0"/>
  </p:normalViewPr>
  <p:slideViewPr>
    <p:cSldViewPr snapToGrid="0">
      <p:cViewPr varScale="1">
        <p:scale>
          <a:sx n="79" d="100"/>
          <a:sy n="79" d="100"/>
        </p:scale>
        <p:origin x="948" y="90"/>
      </p:cViewPr>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76" d="100"/>
          <a:sy n="76" d="100"/>
        </p:scale>
        <p:origin x="402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3455914873939856E-2"/>
          <c:y val="2.7119279183559244E-2"/>
          <c:w val="0.94543006278284969"/>
          <c:h val="0.80831699489788378"/>
        </c:manualLayout>
      </c:layout>
      <c:barChart>
        <c:barDir val="col"/>
        <c:grouping val="stacked"/>
        <c:varyColors val="0"/>
        <c:ser>
          <c:idx val="1"/>
          <c:order val="1"/>
          <c:tx>
            <c:strRef>
              <c:f>Sheet1!$C$1</c:f>
              <c:strCache>
                <c:ptCount val="1"/>
                <c:pt idx="0">
                  <c:v>小・中・高</c:v>
                </c:pt>
              </c:strCache>
            </c:strRef>
          </c:tx>
          <c:spPr>
            <a:solidFill>
              <a:schemeClr val="accent2"/>
            </a:solidFill>
            <a:ln w="28575">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Sheet1!$A$16:$A$20</c:f>
              <c:strCache>
                <c:ptCount val="5"/>
                <c:pt idx="0">
                  <c:v>R3</c:v>
                </c:pt>
                <c:pt idx="1">
                  <c:v>R4</c:v>
                </c:pt>
                <c:pt idx="2">
                  <c:v>R5</c:v>
                </c:pt>
                <c:pt idx="3">
                  <c:v>R6</c:v>
                </c:pt>
                <c:pt idx="4">
                  <c:v>R7</c:v>
                </c:pt>
              </c:strCache>
            </c:strRef>
          </c:cat>
          <c:val>
            <c:numRef>
              <c:f>Sheet1!$C$16:$C$20</c:f>
              <c:numCache>
                <c:formatCode>General</c:formatCode>
                <c:ptCount val="5"/>
                <c:pt idx="0">
                  <c:v>52</c:v>
                </c:pt>
                <c:pt idx="1">
                  <c:v>55</c:v>
                </c:pt>
                <c:pt idx="2">
                  <c:v>60</c:v>
                </c:pt>
                <c:pt idx="3">
                  <c:v>66</c:v>
                </c:pt>
                <c:pt idx="4">
                  <c:v>70</c:v>
                </c:pt>
              </c:numCache>
            </c:numRef>
          </c:val>
          <c:extLst>
            <c:ext xmlns:c16="http://schemas.microsoft.com/office/drawing/2014/chart" uri="{C3380CC4-5D6E-409C-BE32-E72D297353CC}">
              <c16:uniqueId val="{00000000-984D-4E23-AC42-DB6ABB8F5536}"/>
            </c:ext>
          </c:extLst>
        </c:ser>
        <c:ser>
          <c:idx val="2"/>
          <c:order val="2"/>
          <c:tx>
            <c:strRef>
              <c:f>Sheet1!$D$1</c:f>
              <c:strCache>
                <c:ptCount val="1"/>
                <c:pt idx="0">
                  <c:v>特別支援学校（通学生）</c:v>
                </c:pt>
              </c:strCache>
            </c:strRef>
          </c:tx>
          <c:spPr>
            <a:pattFill prst="dkUpDiag">
              <a:fgClr>
                <a:schemeClr val="accent4"/>
              </a:fgClr>
              <a:bgClr>
                <a:schemeClr val="bg1"/>
              </a:bgClr>
            </a:pattFill>
            <a:ln w="12700">
              <a:solidFill>
                <a:schemeClr val="accent4"/>
              </a:solidFill>
            </a:ln>
            <a:effectLst/>
          </c:spPr>
          <c:invertIfNegative val="0"/>
          <c:dLbls>
            <c:spPr>
              <a:solidFill>
                <a:srgbClr val="FFFFFF"/>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Sheet1!$A$16:$A$20</c:f>
              <c:strCache>
                <c:ptCount val="5"/>
                <c:pt idx="0">
                  <c:v>R3</c:v>
                </c:pt>
                <c:pt idx="1">
                  <c:v>R4</c:v>
                </c:pt>
                <c:pt idx="2">
                  <c:v>R5</c:v>
                </c:pt>
                <c:pt idx="3">
                  <c:v>R6</c:v>
                </c:pt>
                <c:pt idx="4">
                  <c:v>R7</c:v>
                </c:pt>
              </c:strCache>
            </c:strRef>
          </c:cat>
          <c:val>
            <c:numRef>
              <c:f>Sheet1!$D$16:$D$20</c:f>
              <c:numCache>
                <c:formatCode>General</c:formatCode>
                <c:ptCount val="5"/>
                <c:pt idx="0">
                  <c:v>169</c:v>
                </c:pt>
                <c:pt idx="1">
                  <c:v>172</c:v>
                </c:pt>
                <c:pt idx="2">
                  <c:v>162</c:v>
                </c:pt>
                <c:pt idx="3">
                  <c:v>183</c:v>
                </c:pt>
                <c:pt idx="4">
                  <c:v>183</c:v>
                </c:pt>
              </c:numCache>
            </c:numRef>
          </c:val>
          <c:extLst>
            <c:ext xmlns:c16="http://schemas.microsoft.com/office/drawing/2014/chart" uri="{C3380CC4-5D6E-409C-BE32-E72D297353CC}">
              <c16:uniqueId val="{00000001-984D-4E23-AC42-DB6ABB8F5536}"/>
            </c:ext>
          </c:extLst>
        </c:ser>
        <c:ser>
          <c:idx val="3"/>
          <c:order val="3"/>
          <c:tx>
            <c:strRef>
              <c:f>Sheet1!$E$1</c:f>
              <c:strCache>
                <c:ptCount val="1"/>
                <c:pt idx="0">
                  <c:v>訪問教育</c:v>
                </c:pt>
              </c:strCache>
            </c:strRef>
          </c:tx>
          <c:spPr>
            <a:pattFill prst="pct5">
              <a:fgClr>
                <a:schemeClr val="accent4"/>
              </a:fgClr>
              <a:bgClr>
                <a:schemeClr val="bg1"/>
              </a:bgClr>
            </a:pattFill>
            <a:ln w="12700">
              <a:solidFill>
                <a:schemeClr val="accent4"/>
              </a:solidFill>
            </a:ln>
            <a:effectLst/>
          </c:spPr>
          <c:invertIfNegative val="0"/>
          <c:dLbls>
            <c:spPr>
              <a:solidFill>
                <a:srgbClr val="FFFFFF"/>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Sheet1!$A$16:$A$20</c:f>
              <c:strCache>
                <c:ptCount val="5"/>
                <c:pt idx="0">
                  <c:v>R3</c:v>
                </c:pt>
                <c:pt idx="1">
                  <c:v>R4</c:v>
                </c:pt>
                <c:pt idx="2">
                  <c:v>R5</c:v>
                </c:pt>
                <c:pt idx="3">
                  <c:v>R6</c:v>
                </c:pt>
                <c:pt idx="4">
                  <c:v>R7</c:v>
                </c:pt>
              </c:strCache>
            </c:strRef>
          </c:cat>
          <c:val>
            <c:numRef>
              <c:f>Sheet1!$E$16:$E$20</c:f>
              <c:numCache>
                <c:formatCode>General</c:formatCode>
                <c:ptCount val="5"/>
                <c:pt idx="0">
                  <c:v>183</c:v>
                </c:pt>
                <c:pt idx="1">
                  <c:v>152</c:v>
                </c:pt>
                <c:pt idx="2">
                  <c:v>138</c:v>
                </c:pt>
                <c:pt idx="3">
                  <c:v>106</c:v>
                </c:pt>
                <c:pt idx="4">
                  <c:v>83</c:v>
                </c:pt>
              </c:numCache>
            </c:numRef>
          </c:val>
          <c:extLst>
            <c:ext xmlns:c16="http://schemas.microsoft.com/office/drawing/2014/chart" uri="{C3380CC4-5D6E-409C-BE32-E72D297353CC}">
              <c16:uniqueId val="{00000002-984D-4E23-AC42-DB6ABB8F5536}"/>
            </c:ext>
          </c:extLst>
        </c:ser>
        <c:dLbls>
          <c:showLegendKey val="0"/>
          <c:showVal val="0"/>
          <c:showCatName val="0"/>
          <c:showSerName val="0"/>
          <c:showPercent val="0"/>
          <c:showBubbleSize val="0"/>
        </c:dLbls>
        <c:gapWidth val="100"/>
        <c:overlap val="100"/>
        <c:serLines>
          <c:spPr>
            <a:ln w="9525" cap="flat" cmpd="sng" algn="ctr">
              <a:solidFill>
                <a:schemeClr val="tx1">
                  <a:lumMod val="35000"/>
                  <a:lumOff val="65000"/>
                </a:schemeClr>
              </a:solidFill>
              <a:round/>
            </a:ln>
            <a:effectLst/>
          </c:spPr>
        </c:serLines>
        <c:axId val="509356696"/>
        <c:axId val="509354344"/>
      </c:barChart>
      <c:lineChart>
        <c:grouping val="standard"/>
        <c:varyColors val="0"/>
        <c:ser>
          <c:idx val="0"/>
          <c:order val="0"/>
          <c:tx>
            <c:strRef>
              <c:f>Sheet1!$B$1</c:f>
              <c:strCache>
                <c:ptCount val="1"/>
                <c:pt idx="0">
                  <c:v>医療的ケアを必要とする児童生徒数</c:v>
                </c:pt>
              </c:strCache>
            </c:strRef>
          </c:tx>
          <c:spPr>
            <a:ln w="28575" cap="rnd">
              <a:noFill/>
              <a:round/>
            </a:ln>
            <a:effectLst/>
          </c:spPr>
          <c:marker>
            <c:symbol val="none"/>
          </c:marker>
          <c:dLbls>
            <c:dLbl>
              <c:idx val="0"/>
              <c:tx>
                <c:rich>
                  <a:bodyPr/>
                  <a:lstStyle/>
                  <a:p>
                    <a:r>
                      <a:rPr lang="en-US" altLang="ja-JP"/>
                      <a:t>404</a:t>
                    </a:r>
                    <a:endParaRPr lang="en-US" altLang="ja-JP" dirty="0"/>
                  </a:p>
                </c:rich>
              </c:tx>
              <c:dLblPos val="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984D-4E23-AC42-DB6ABB8F5536}"/>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Sheet1!$A$16:$A$20</c:f>
              <c:strCache>
                <c:ptCount val="5"/>
                <c:pt idx="0">
                  <c:v>R3</c:v>
                </c:pt>
                <c:pt idx="1">
                  <c:v>R4</c:v>
                </c:pt>
                <c:pt idx="2">
                  <c:v>R5</c:v>
                </c:pt>
                <c:pt idx="3">
                  <c:v>R6</c:v>
                </c:pt>
                <c:pt idx="4">
                  <c:v>R7</c:v>
                </c:pt>
              </c:strCache>
            </c:strRef>
          </c:cat>
          <c:val>
            <c:numRef>
              <c:f>Sheet1!$B$16:$B$20</c:f>
              <c:numCache>
                <c:formatCode>General</c:formatCode>
                <c:ptCount val="5"/>
                <c:pt idx="0">
                  <c:v>398</c:v>
                </c:pt>
                <c:pt idx="1">
                  <c:v>379</c:v>
                </c:pt>
                <c:pt idx="2">
                  <c:v>360</c:v>
                </c:pt>
                <c:pt idx="3">
                  <c:v>355</c:v>
                </c:pt>
                <c:pt idx="4">
                  <c:v>336</c:v>
                </c:pt>
              </c:numCache>
            </c:numRef>
          </c:val>
          <c:smooth val="0"/>
          <c:extLst>
            <c:ext xmlns:c16="http://schemas.microsoft.com/office/drawing/2014/chart" uri="{C3380CC4-5D6E-409C-BE32-E72D297353CC}">
              <c16:uniqueId val="{00000004-984D-4E23-AC42-DB6ABB8F5536}"/>
            </c:ext>
          </c:extLst>
        </c:ser>
        <c:dLbls>
          <c:showLegendKey val="0"/>
          <c:showVal val="0"/>
          <c:showCatName val="0"/>
          <c:showSerName val="0"/>
          <c:showPercent val="0"/>
          <c:showBubbleSize val="0"/>
        </c:dLbls>
        <c:marker val="1"/>
        <c:smooth val="0"/>
        <c:axId val="509356696"/>
        <c:axId val="509354344"/>
      </c:lineChart>
      <c:catAx>
        <c:axId val="509356696"/>
        <c:scaling>
          <c:orientation val="minMax"/>
        </c:scaling>
        <c:delete val="0"/>
        <c:axPos val="b"/>
        <c:numFmt formatCode="General" sourceLinked="1"/>
        <c:majorTickMark val="none"/>
        <c:minorTickMark val="none"/>
        <c:tickLblPos val="nextTo"/>
        <c:spPr>
          <a:noFill/>
          <a:ln w="9525" cap="flat" cmpd="sng" algn="ctr">
            <a:solidFill>
              <a:schemeClr val="accent5">
                <a:lumMod val="60000"/>
                <a:lumOff val="40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ja-JP"/>
          </a:p>
        </c:txPr>
        <c:crossAx val="509354344"/>
        <c:crosses val="autoZero"/>
        <c:auto val="1"/>
        <c:lblAlgn val="ctr"/>
        <c:lblOffset val="100"/>
        <c:noMultiLvlLbl val="0"/>
      </c:catAx>
      <c:valAx>
        <c:axId val="5093543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509356696"/>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HGSｺﾞｼｯｸE" panose="020B0900000000000000" pitchFamily="50" charset="-128"/>
                <a:ea typeface="HGSｺﾞｼｯｸE" panose="020B0900000000000000" pitchFamily="50" charset="-128"/>
                <a:cs typeface="+mn-cs"/>
              </a:defRPr>
            </a:pPr>
            <a:r>
              <a:rPr lang="ja-JP" altLang="en-US" sz="2400" dirty="0">
                <a:latin typeface="HGSｺﾞｼｯｸE" panose="020B0900000000000000" pitchFamily="50" charset="-128"/>
                <a:ea typeface="HGSｺﾞｼｯｸE" panose="020B0900000000000000" pitchFamily="50" charset="-128"/>
              </a:rPr>
              <a:t>道内の小・中学校、高等学校</a:t>
            </a:r>
            <a:br>
              <a:rPr lang="en-US" altLang="ja-JP" sz="2400" dirty="0">
                <a:latin typeface="HGSｺﾞｼｯｸE" panose="020B0900000000000000" pitchFamily="50" charset="-128"/>
                <a:ea typeface="HGSｺﾞｼｯｸE" panose="020B0900000000000000" pitchFamily="50" charset="-128"/>
              </a:rPr>
            </a:br>
            <a:r>
              <a:rPr lang="ja-JP" altLang="en-US" sz="2000" dirty="0">
                <a:latin typeface="HGSｺﾞｼｯｸE" panose="020B0900000000000000" pitchFamily="50" charset="-128"/>
                <a:ea typeface="HGSｺﾞｼｯｸE" panose="020B0900000000000000" pitchFamily="50" charset="-128"/>
              </a:rPr>
              <a:t>（札幌市立を除く）</a:t>
            </a:r>
          </a:p>
        </c:rich>
      </c:tx>
      <c:layout>
        <c:manualLayout>
          <c:xMode val="edge"/>
          <c:yMode val="edge"/>
          <c:x val="0.57522649019277039"/>
          <c:y val="1.2986766886195545E-3"/>
        </c:manualLayout>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HGSｺﾞｼｯｸE" panose="020B0900000000000000" pitchFamily="50" charset="-128"/>
              <a:ea typeface="HGSｺﾞｼｯｸE" panose="020B0900000000000000" pitchFamily="50" charset="-128"/>
              <a:cs typeface="+mn-cs"/>
            </a:defRPr>
          </a:pPr>
          <a:endParaRPr lang="ja-JP"/>
        </a:p>
      </c:txPr>
    </c:title>
    <c:autoTitleDeleted val="0"/>
    <c:plotArea>
      <c:layout>
        <c:manualLayout>
          <c:layoutTarget val="inner"/>
          <c:xMode val="edge"/>
          <c:yMode val="edge"/>
          <c:x val="0.61715433126913222"/>
          <c:y val="0.22619995835991466"/>
          <c:w val="0.32985250484993722"/>
          <c:h val="0.72361074689936722"/>
        </c:manualLayout>
      </c:layout>
      <c:pieChart>
        <c:varyColors val="1"/>
        <c:ser>
          <c:idx val="0"/>
          <c:order val="0"/>
          <c:tx>
            <c:strRef>
              <c:f>Sheet1!$B$1</c:f>
              <c:strCache>
                <c:ptCount val="1"/>
                <c:pt idx="0">
                  <c:v>売上高</c:v>
                </c:pt>
              </c:strCache>
            </c:strRef>
          </c:tx>
          <c:dPt>
            <c:idx val="0"/>
            <c:bubble3D val="0"/>
            <c:spPr>
              <a:solidFill>
                <a:srgbClr val="5B9BD5"/>
              </a:solidFill>
              <a:ln w="19050">
                <a:solidFill>
                  <a:schemeClr val="lt1"/>
                </a:solidFill>
              </a:ln>
              <a:effectLst/>
            </c:spPr>
            <c:extLst>
              <c:ext xmlns:c16="http://schemas.microsoft.com/office/drawing/2014/chart" uri="{C3380CC4-5D6E-409C-BE32-E72D297353CC}">
                <c16:uniqueId val="{00000001-9A59-45C7-8575-F2294B8D81A2}"/>
              </c:ext>
            </c:extLst>
          </c:dPt>
          <c:dPt>
            <c:idx val="1"/>
            <c:bubble3D val="0"/>
            <c:spPr>
              <a:solidFill>
                <a:srgbClr val="ED7D31"/>
              </a:solidFill>
              <a:ln w="19050">
                <a:solidFill>
                  <a:schemeClr val="lt1"/>
                </a:solidFill>
              </a:ln>
              <a:effectLst/>
            </c:spPr>
            <c:extLst>
              <c:ext xmlns:c16="http://schemas.microsoft.com/office/drawing/2014/chart" uri="{C3380CC4-5D6E-409C-BE32-E72D297353CC}">
                <c16:uniqueId val="{00000003-9A59-45C7-8575-F2294B8D81A2}"/>
              </c:ext>
            </c:extLst>
          </c:dPt>
          <c:dPt>
            <c:idx val="2"/>
            <c:bubble3D val="0"/>
            <c:spPr>
              <a:solidFill>
                <a:srgbClr val="FF6565"/>
              </a:solidFill>
              <a:ln w="19050">
                <a:solidFill>
                  <a:schemeClr val="lt1"/>
                </a:solidFill>
              </a:ln>
              <a:effectLst/>
            </c:spPr>
            <c:extLst>
              <c:ext xmlns:c16="http://schemas.microsoft.com/office/drawing/2014/chart" uri="{C3380CC4-5D6E-409C-BE32-E72D297353CC}">
                <c16:uniqueId val="{00000005-9A59-45C7-8575-F2294B8D81A2}"/>
              </c:ext>
            </c:extLst>
          </c:dPt>
          <c:dPt>
            <c:idx val="3"/>
            <c:bubble3D val="0"/>
            <c:spPr>
              <a:solidFill>
                <a:srgbClr val="7030A0"/>
              </a:solidFill>
              <a:ln w="19050">
                <a:solidFill>
                  <a:schemeClr val="lt1"/>
                </a:solidFill>
              </a:ln>
              <a:effectLst/>
            </c:spPr>
            <c:extLst>
              <c:ext xmlns:c16="http://schemas.microsoft.com/office/drawing/2014/chart" uri="{C3380CC4-5D6E-409C-BE32-E72D297353CC}">
                <c16:uniqueId val="{00000007-9A59-45C7-8575-F2294B8D81A2}"/>
              </c:ext>
            </c:extLst>
          </c:dPt>
          <c:dPt>
            <c:idx val="4"/>
            <c:bubble3D val="0"/>
            <c:spPr>
              <a:solidFill>
                <a:srgbClr val="FFFF00"/>
              </a:solidFill>
              <a:ln w="19050">
                <a:solidFill>
                  <a:schemeClr val="lt1"/>
                </a:solidFill>
              </a:ln>
              <a:effectLst/>
            </c:spPr>
            <c:extLst>
              <c:ext xmlns:c16="http://schemas.microsoft.com/office/drawing/2014/chart" uri="{C3380CC4-5D6E-409C-BE32-E72D297353CC}">
                <c16:uniqueId val="{00000009-9A59-45C7-8575-F2294B8D81A2}"/>
              </c:ext>
            </c:extLst>
          </c:dPt>
          <c:dPt>
            <c:idx val="5"/>
            <c:bubble3D val="0"/>
            <c:spPr>
              <a:solidFill>
                <a:schemeClr val="accent1">
                  <a:lumMod val="75000"/>
                </a:schemeClr>
              </a:solidFill>
              <a:ln w="19050">
                <a:solidFill>
                  <a:schemeClr val="lt1"/>
                </a:solidFill>
              </a:ln>
              <a:effectLst/>
            </c:spPr>
            <c:extLst>
              <c:ext xmlns:c16="http://schemas.microsoft.com/office/drawing/2014/chart" uri="{C3380CC4-5D6E-409C-BE32-E72D297353CC}">
                <c16:uniqueId val="{0000000B-9A59-45C7-8575-F2294B8D81A2}"/>
              </c:ext>
            </c:extLst>
          </c:dPt>
          <c:dPt>
            <c:idx val="6"/>
            <c:bubble3D val="0"/>
            <c:spPr>
              <a:solidFill>
                <a:srgbClr val="A5A5A5"/>
              </a:solidFill>
              <a:ln w="19050">
                <a:solidFill>
                  <a:schemeClr val="lt1"/>
                </a:solidFill>
              </a:ln>
              <a:effectLst/>
            </c:spPr>
            <c:extLst>
              <c:ext xmlns:c16="http://schemas.microsoft.com/office/drawing/2014/chart" uri="{C3380CC4-5D6E-409C-BE32-E72D297353CC}">
                <c16:uniqueId val="{0000000D-9A59-45C7-8575-F2294B8D81A2}"/>
              </c:ext>
            </c:extLst>
          </c:dPt>
          <c:dLbls>
            <c:dLbl>
              <c:idx val="0"/>
              <c:layout>
                <c:manualLayout>
                  <c:x val="-8.0997192250801014E-2"/>
                  <c:y val="0.14002042338945128"/>
                </c:manualLayout>
              </c:layout>
              <c:tx>
                <c:rich>
                  <a:bodyPr rot="0" spcFirstLastPara="1" vertOverflow="clip" horzOverflow="clip" vert="horz" wrap="square" lIns="38100" tIns="19050" rIns="38100" bIns="19050" anchor="ctr" anchorCtr="1">
                    <a:noAutofit/>
                  </a:bodyPr>
                  <a:lstStyle/>
                  <a:p>
                    <a:pPr>
                      <a:lnSpc>
                        <a:spcPts val="1920"/>
                      </a:lnSpc>
                      <a:defRPr sz="1600" b="0" i="0" u="none" strike="noStrike" kern="1200" baseline="0">
                        <a:solidFill>
                          <a:schemeClr val="tx1"/>
                        </a:solidFill>
                        <a:latin typeface="+mn-ea"/>
                        <a:ea typeface="+mn-ea"/>
                        <a:cs typeface="+mn-cs"/>
                      </a:defRPr>
                    </a:pPr>
                    <a:fld id="{486C3308-AB96-424E-9285-8FACF1A113A2}" type="CATEGORYNAME">
                      <a:rPr lang="ja-JP" altLang="en-US" sz="1600" smtClean="0">
                        <a:solidFill>
                          <a:schemeClr val="tx1"/>
                        </a:solidFill>
                        <a:latin typeface="+mn-ea"/>
                        <a:ea typeface="+mn-ea"/>
                      </a:rPr>
                      <a:pPr>
                        <a:lnSpc>
                          <a:spcPts val="1920"/>
                        </a:lnSpc>
                        <a:defRPr sz="1600">
                          <a:solidFill>
                            <a:schemeClr val="tx1"/>
                          </a:solidFill>
                          <a:latin typeface="+mn-ea"/>
                        </a:defRPr>
                      </a:pPr>
                      <a:t>[分類名]</a:t>
                    </a:fld>
                    <a:r>
                      <a:rPr lang="ja-JP" altLang="en-US" sz="1600" baseline="0" dirty="0">
                        <a:solidFill>
                          <a:schemeClr val="tx1"/>
                        </a:solidFill>
                        <a:latin typeface="+mn-ea"/>
                        <a:ea typeface="+mn-ea"/>
                      </a:rPr>
                      <a:t>
</a:t>
                    </a:r>
                    <a:r>
                      <a:rPr lang="en-US" altLang="ja-JP" sz="1600" baseline="0" dirty="0">
                        <a:solidFill>
                          <a:schemeClr val="tx1"/>
                        </a:solidFill>
                        <a:latin typeface="+mn-ea"/>
                        <a:ea typeface="+mn-ea"/>
                      </a:rPr>
                      <a:t>25%</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1">
                  <a:noAutofit/>
                </a:bodyPr>
                <a:lstStyle/>
                <a:p>
                  <a:pPr>
                    <a:lnSpc>
                      <a:spcPts val="1920"/>
                    </a:lnSpc>
                    <a:defRPr sz="1600" b="0" i="0" u="none" strike="noStrike" kern="1200" baseline="0">
                      <a:solidFill>
                        <a:schemeClr val="tx1"/>
                      </a:solidFill>
                      <a:latin typeface="+mn-ea"/>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0661221864802747"/>
                      <c:h val="0.15284075484320925"/>
                    </c:manualLayout>
                  </c15:layout>
                  <c15:dlblFieldTable/>
                  <c15:showDataLabelsRange val="0"/>
                </c:ext>
                <c:ext xmlns:c16="http://schemas.microsoft.com/office/drawing/2014/chart" uri="{C3380CC4-5D6E-409C-BE32-E72D297353CC}">
                  <c16:uniqueId val="{00000001-9A59-45C7-8575-F2294B8D81A2}"/>
                </c:ext>
              </c:extLst>
            </c:dLbl>
            <c:dLbl>
              <c:idx val="1"/>
              <c:layout>
                <c:manualLayout>
                  <c:x val="-5.4217122562641475E-2"/>
                  <c:y val="-8.9078652719408652E-2"/>
                </c:manualLayout>
              </c:layout>
              <c:tx>
                <c:rich>
                  <a:bodyPr rot="0" spcFirstLastPara="1" vertOverflow="clip" horzOverflow="clip" vert="horz" wrap="square" lIns="38100" tIns="19050" rIns="38100" bIns="19050" anchor="ctr" anchorCtr="1">
                    <a:spAutoFit/>
                  </a:bodyPr>
                  <a:lstStyle/>
                  <a:p>
                    <a:pPr>
                      <a:lnSpc>
                        <a:spcPts val="1920"/>
                      </a:lnSpc>
                      <a:defRPr sz="1600" b="0" i="0" u="none" strike="noStrike" kern="1200" baseline="0">
                        <a:solidFill>
                          <a:schemeClr val="tx1"/>
                        </a:solidFill>
                        <a:latin typeface="+mn-ea"/>
                        <a:ea typeface="+mn-ea"/>
                        <a:cs typeface="+mn-cs"/>
                      </a:defRPr>
                    </a:pPr>
                    <a:fld id="{53277B71-C6EB-4445-8E6B-80676964F6C1}" type="CATEGORYNAME">
                      <a:rPr lang="ja-JP" altLang="en-US" sz="1600" smtClean="0">
                        <a:solidFill>
                          <a:schemeClr val="tx1"/>
                        </a:solidFill>
                        <a:latin typeface="+mn-ea"/>
                        <a:ea typeface="+mn-ea"/>
                      </a:rPr>
                      <a:pPr>
                        <a:lnSpc>
                          <a:spcPts val="1920"/>
                        </a:lnSpc>
                        <a:defRPr sz="1600">
                          <a:solidFill>
                            <a:schemeClr val="tx1"/>
                          </a:solidFill>
                          <a:latin typeface="+mn-ea"/>
                        </a:defRPr>
                      </a:pPr>
                      <a:t>[分類名]</a:t>
                    </a:fld>
                    <a:r>
                      <a:rPr lang="ja-JP" altLang="en-US" sz="1600" baseline="0" dirty="0">
                        <a:solidFill>
                          <a:schemeClr val="tx1"/>
                        </a:solidFill>
                        <a:latin typeface="+mn-ea"/>
                        <a:ea typeface="+mn-ea"/>
                      </a:rPr>
                      <a:t>
</a:t>
                    </a:r>
                    <a:fld id="{BDD0C1EC-B45D-42CC-8E00-63800AF357D8}" type="PERCENTAGE">
                      <a:rPr lang="en-US" altLang="ja-JP" sz="1600" baseline="0" smtClean="0">
                        <a:solidFill>
                          <a:schemeClr val="tx1"/>
                        </a:solidFill>
                        <a:latin typeface="+mn-ea"/>
                        <a:ea typeface="+mn-ea"/>
                      </a:rPr>
                      <a:pPr>
                        <a:lnSpc>
                          <a:spcPts val="1920"/>
                        </a:lnSpc>
                        <a:defRPr sz="1600">
                          <a:solidFill>
                            <a:schemeClr val="tx1"/>
                          </a:solidFill>
                          <a:latin typeface="+mn-ea"/>
                        </a:defRPr>
                      </a:pPr>
                      <a:t>[パーセンテージ]</a:t>
                    </a:fld>
                    <a:endParaRPr lang="ja-JP" altLang="en-US" sz="1600" baseline="0" dirty="0">
                      <a:solidFill>
                        <a:schemeClr val="tx1"/>
                      </a:solidFill>
                      <a:latin typeface="+mn-ea"/>
                      <a:ea typeface="+mn-ea"/>
                    </a:endParaRPr>
                  </a:p>
                </c:rich>
              </c:tx>
              <c:spPr>
                <a:solidFill>
                  <a:prstClr val="white"/>
                </a:solidFill>
                <a:ln>
                  <a:solidFill>
                    <a:prstClr val="black"/>
                  </a:solidFill>
                </a:ln>
                <a:effectLst/>
              </c:spPr>
              <c:txPr>
                <a:bodyPr rot="0" spcFirstLastPara="1" vertOverflow="clip" horzOverflow="clip" vert="horz" wrap="square" lIns="38100" tIns="19050" rIns="38100" bIns="19050" anchor="ctr" anchorCtr="1">
                  <a:spAutoFit/>
                </a:bodyPr>
                <a:lstStyle/>
                <a:p>
                  <a:pPr>
                    <a:lnSpc>
                      <a:spcPts val="1920"/>
                    </a:lnSpc>
                    <a:defRPr sz="1600" b="0" i="0" u="none" strike="noStrike" kern="1200" baseline="0">
                      <a:solidFill>
                        <a:schemeClr val="tx1"/>
                      </a:solidFill>
                      <a:latin typeface="+mn-ea"/>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9.8651717448362417E-2"/>
                      <c:h val="0.13157977634930282"/>
                    </c:manualLayout>
                  </c15:layout>
                  <c15:dlblFieldTable/>
                  <c15:showDataLabelsRange val="0"/>
                </c:ext>
                <c:ext xmlns:c16="http://schemas.microsoft.com/office/drawing/2014/chart" uri="{C3380CC4-5D6E-409C-BE32-E72D297353CC}">
                  <c16:uniqueId val="{00000003-9A59-45C7-8575-F2294B8D81A2}"/>
                </c:ext>
              </c:extLst>
            </c:dLbl>
            <c:dLbl>
              <c:idx val="2"/>
              <c:layout>
                <c:manualLayout>
                  <c:x val="5.0451135505710447E-2"/>
                  <c:y val="-7.1324024056312108E-2"/>
                </c:manualLayout>
              </c:layout>
              <c:tx>
                <c:rich>
                  <a:bodyPr rot="0" spcFirstLastPara="1" vertOverflow="clip" horzOverflow="clip" vert="horz" wrap="square" lIns="38100" tIns="19050" rIns="38100" bIns="19050" anchor="ctr" anchorCtr="1">
                    <a:spAutoFit/>
                  </a:bodyPr>
                  <a:lstStyle/>
                  <a:p>
                    <a:pPr>
                      <a:lnSpc>
                        <a:spcPts val="1920"/>
                      </a:lnSpc>
                      <a:defRPr sz="1600" b="0" i="0" u="none" strike="noStrike" kern="1200" baseline="0">
                        <a:solidFill>
                          <a:schemeClr val="tx1"/>
                        </a:solidFill>
                        <a:latin typeface="+mn-ea"/>
                        <a:ea typeface="+mn-ea"/>
                        <a:cs typeface="+mn-cs"/>
                      </a:defRPr>
                    </a:pPr>
                    <a:fld id="{4C5B7AE5-8DD0-4F0B-92B9-6A4790E48493}" type="CATEGORYNAME">
                      <a:rPr lang="ja-JP" altLang="en-US" sz="1600" smtClean="0">
                        <a:solidFill>
                          <a:schemeClr val="tx1"/>
                        </a:solidFill>
                        <a:latin typeface="+mn-ea"/>
                        <a:ea typeface="+mn-ea"/>
                      </a:rPr>
                      <a:pPr>
                        <a:lnSpc>
                          <a:spcPts val="1920"/>
                        </a:lnSpc>
                        <a:defRPr sz="1600">
                          <a:solidFill>
                            <a:schemeClr val="tx1"/>
                          </a:solidFill>
                          <a:latin typeface="+mn-ea"/>
                        </a:defRPr>
                      </a:pPr>
                      <a:t>[分類名]</a:t>
                    </a:fld>
                    <a:r>
                      <a:rPr lang="ja-JP" altLang="en-US" sz="1600" baseline="0" dirty="0">
                        <a:solidFill>
                          <a:schemeClr val="tx1"/>
                        </a:solidFill>
                        <a:latin typeface="+mn-ea"/>
                        <a:ea typeface="+mn-ea"/>
                      </a:rPr>
                      <a:t>
</a:t>
                    </a:r>
                    <a:fld id="{ECE1C95C-9347-4C88-BF20-3BBC9BA897ED}" type="PERCENTAGE">
                      <a:rPr lang="en-US" altLang="ja-JP" sz="1600" baseline="0" smtClean="0">
                        <a:solidFill>
                          <a:schemeClr val="tx1"/>
                        </a:solidFill>
                        <a:latin typeface="+mn-ea"/>
                        <a:ea typeface="+mn-ea"/>
                      </a:rPr>
                      <a:pPr>
                        <a:lnSpc>
                          <a:spcPts val="1920"/>
                        </a:lnSpc>
                        <a:defRPr sz="1600">
                          <a:solidFill>
                            <a:schemeClr val="tx1"/>
                          </a:solidFill>
                          <a:latin typeface="+mn-ea"/>
                        </a:defRPr>
                      </a:pPr>
                      <a:t>[パーセンテージ]</a:t>
                    </a:fld>
                    <a:endParaRPr lang="ja-JP" altLang="en-US" sz="1600" baseline="0" dirty="0">
                      <a:solidFill>
                        <a:schemeClr val="tx1"/>
                      </a:solidFill>
                      <a:latin typeface="+mn-ea"/>
                      <a:ea typeface="+mn-ea"/>
                    </a:endParaRPr>
                  </a:p>
                </c:rich>
              </c:tx>
              <c:spPr>
                <a:xfrm>
                  <a:off x="7750256" y="3844457"/>
                  <a:ext cx="1055237" cy="664211"/>
                </a:xfrm>
                <a:solidFill>
                  <a:prstClr val="white"/>
                </a:solidFill>
                <a:ln w="9525" cap="flat" cmpd="sng" algn="ctr">
                  <a:solidFill>
                    <a:prstClr val="black"/>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8100" tIns="19050" rIns="38100" bIns="19050" anchor="ctr" anchorCtr="1">
                  <a:spAutoFit/>
                </a:bodyPr>
                <a:lstStyle/>
                <a:p>
                  <a:pPr>
                    <a:lnSpc>
                      <a:spcPts val="1920"/>
                    </a:lnSpc>
                    <a:defRPr sz="1600" b="0" i="0" u="none" strike="noStrike" kern="1200" baseline="0">
                      <a:solidFill>
                        <a:schemeClr val="tx1"/>
                      </a:solidFill>
                      <a:latin typeface="+mn-ea"/>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2198"/>
                        <a:gd name="adj2" fmla="val 37029"/>
                      </a:avLst>
                    </a:prstGeom>
                    <a:noFill/>
                    <a:ln>
                      <a:noFill/>
                    </a:ln>
                  </c15:spPr>
                  <c15:layout>
                    <c:manualLayout>
                      <c:w val="9.4047606633831368E-2"/>
                      <c:h val="0.13681152112630798"/>
                    </c:manualLayout>
                  </c15:layout>
                  <c15:dlblFieldTable/>
                  <c15:showDataLabelsRange val="0"/>
                </c:ext>
                <c:ext xmlns:c16="http://schemas.microsoft.com/office/drawing/2014/chart" uri="{C3380CC4-5D6E-409C-BE32-E72D297353CC}">
                  <c16:uniqueId val="{00000005-9A59-45C7-8575-F2294B8D81A2}"/>
                </c:ext>
              </c:extLst>
            </c:dLbl>
            <c:dLbl>
              <c:idx val="3"/>
              <c:layout>
                <c:manualLayout>
                  <c:x val="7.1047971064441218E-2"/>
                  <c:y val="-5.8942207754490265E-2"/>
                </c:manualLayout>
              </c:layout>
              <c:tx>
                <c:rich>
                  <a:bodyPr rot="0" spcFirstLastPara="1" vertOverflow="clip" horzOverflow="clip" vert="horz" wrap="square" lIns="38100" tIns="19050" rIns="38100" bIns="19050" anchor="ctr" anchorCtr="1">
                    <a:noAutofit/>
                  </a:bodyPr>
                  <a:lstStyle/>
                  <a:p>
                    <a:pPr>
                      <a:lnSpc>
                        <a:spcPts val="1400"/>
                      </a:lnSpc>
                      <a:defRPr sz="1600" b="0" i="0" u="none" strike="noStrike" kern="1200" baseline="0">
                        <a:solidFill>
                          <a:schemeClr val="tx1"/>
                        </a:solidFill>
                        <a:latin typeface="+mn-ea"/>
                        <a:ea typeface="+mn-ea"/>
                        <a:cs typeface="+mn-cs"/>
                      </a:defRPr>
                    </a:pPr>
                    <a:fld id="{2A277704-2C41-4A81-B1E5-1C85767519C7}" type="CATEGORYNAME">
                      <a:rPr lang="ja-JP" altLang="en-US" sz="1600" smtClean="0">
                        <a:solidFill>
                          <a:schemeClr val="tx1"/>
                        </a:solidFill>
                        <a:latin typeface="+mn-ea"/>
                        <a:ea typeface="+mn-ea"/>
                      </a:rPr>
                      <a:pPr>
                        <a:lnSpc>
                          <a:spcPts val="1400"/>
                        </a:lnSpc>
                        <a:defRPr sz="1600">
                          <a:solidFill>
                            <a:schemeClr val="tx1"/>
                          </a:solidFill>
                          <a:latin typeface="+mn-ea"/>
                        </a:defRPr>
                      </a:pPr>
                      <a:t>[分類名]</a:t>
                    </a:fld>
                    <a:r>
                      <a:rPr lang="ja-JP" altLang="en-US" sz="1600" baseline="0" dirty="0">
                        <a:solidFill>
                          <a:schemeClr val="tx1"/>
                        </a:solidFill>
                        <a:latin typeface="+mn-ea"/>
                        <a:ea typeface="+mn-ea"/>
                      </a:rPr>
                      <a:t>
</a:t>
                    </a:r>
                    <a:fld id="{140F0534-4A7C-481E-BE35-C1B893A35880}" type="PERCENTAGE">
                      <a:rPr lang="en-US" altLang="ja-JP" sz="1600" baseline="0" smtClean="0">
                        <a:solidFill>
                          <a:schemeClr val="tx1"/>
                        </a:solidFill>
                        <a:latin typeface="+mn-ea"/>
                        <a:ea typeface="+mn-ea"/>
                      </a:rPr>
                      <a:pPr>
                        <a:lnSpc>
                          <a:spcPts val="1400"/>
                        </a:lnSpc>
                        <a:defRPr sz="1600">
                          <a:solidFill>
                            <a:schemeClr val="tx1"/>
                          </a:solidFill>
                          <a:latin typeface="+mn-ea"/>
                        </a:defRPr>
                      </a:pPr>
                      <a:t>[パーセンテージ]</a:t>
                    </a:fld>
                    <a:endParaRPr lang="ja-JP" altLang="en-US" sz="1600" baseline="0" dirty="0">
                      <a:solidFill>
                        <a:schemeClr val="tx1"/>
                      </a:solidFill>
                      <a:latin typeface="+mn-ea"/>
                      <a:ea typeface="+mn-ea"/>
                    </a:endParaRPr>
                  </a:p>
                </c:rich>
              </c:tx>
              <c:spPr>
                <a:xfrm>
                  <a:off x="6502475" y="2977152"/>
                  <a:ext cx="1651673" cy="712460"/>
                </a:xfrm>
                <a:solidFill>
                  <a:prstClr val="white"/>
                </a:solidFill>
                <a:ln w="9525" cap="flat" cmpd="sng" algn="ctr">
                  <a:solidFill>
                    <a:prstClr val="black"/>
                  </a:solidFill>
                  <a:prstDash val="solid"/>
                  <a:round/>
                  <a:headEnd type="none" w="med" len="med"/>
                  <a:tailEnd type="none" w="med" len="med"/>
                </a:ln>
                <a:effectLst/>
              </c:spPr>
              <c:txPr>
                <a:bodyPr rot="0" spcFirstLastPara="1" vertOverflow="clip" horzOverflow="clip" vert="horz" wrap="square" lIns="38100" tIns="19050" rIns="38100" bIns="19050" anchor="ctr" anchorCtr="1">
                  <a:noAutofit/>
                </a:bodyPr>
                <a:lstStyle/>
                <a:p>
                  <a:pPr>
                    <a:lnSpc>
                      <a:spcPts val="1400"/>
                    </a:lnSpc>
                    <a:defRPr sz="1600" b="0" i="0" u="none" strike="noStrike" kern="1200" baseline="0">
                      <a:solidFill>
                        <a:schemeClr val="tx1"/>
                      </a:solidFill>
                      <a:latin typeface="+mn-ea"/>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15053"/>
                        <a:gd name="adj2" fmla="val 40433"/>
                      </a:avLst>
                    </a:prstGeom>
                    <a:noFill/>
                    <a:ln>
                      <a:noFill/>
                    </a:ln>
                  </c15:spPr>
                  <c15:layout>
                    <c:manualLayout>
                      <c:w val="0.14720483326430628"/>
                      <c:h val="0.14674943593558892"/>
                    </c:manualLayout>
                  </c15:layout>
                  <c15:dlblFieldTable/>
                  <c15:showDataLabelsRange val="0"/>
                </c:ext>
                <c:ext xmlns:c16="http://schemas.microsoft.com/office/drawing/2014/chart" uri="{C3380CC4-5D6E-409C-BE32-E72D297353CC}">
                  <c16:uniqueId val="{00000007-9A59-45C7-8575-F2294B8D81A2}"/>
                </c:ext>
              </c:extLst>
            </c:dLbl>
            <c:dLbl>
              <c:idx val="4"/>
              <c:layout>
                <c:manualLayout>
                  <c:x val="-1.261024382448841E-3"/>
                  <c:y val="3.9334146525334394E-2"/>
                </c:manualLayout>
              </c:layout>
              <c:tx>
                <c:rich>
                  <a:bodyPr rot="0" spcFirstLastPara="1" vertOverflow="clip" horzOverflow="clip" vert="horz" wrap="square" lIns="38100" tIns="19050" rIns="38100" bIns="19050" anchor="ctr" anchorCtr="1">
                    <a:noAutofit/>
                  </a:bodyPr>
                  <a:lstStyle/>
                  <a:p>
                    <a:pPr>
                      <a:lnSpc>
                        <a:spcPts val="1680"/>
                      </a:lnSpc>
                      <a:defRPr sz="1600" b="0" i="0" u="none" strike="noStrike" kern="1200" baseline="0">
                        <a:solidFill>
                          <a:schemeClr val="tx1"/>
                        </a:solidFill>
                        <a:latin typeface="+mn-ea"/>
                        <a:ea typeface="+mn-ea"/>
                        <a:cs typeface="+mn-cs"/>
                      </a:defRPr>
                    </a:pPr>
                    <a:fld id="{AF1AC22C-698D-4077-B178-42B2E3A89E7A}" type="CATEGORYNAME">
                      <a:rPr lang="ja-JP" altLang="en-US" sz="1600" smtClean="0">
                        <a:solidFill>
                          <a:schemeClr val="tx1"/>
                        </a:solidFill>
                        <a:latin typeface="+mn-ea"/>
                        <a:ea typeface="+mn-ea"/>
                      </a:rPr>
                      <a:pPr>
                        <a:lnSpc>
                          <a:spcPts val="1680"/>
                        </a:lnSpc>
                        <a:defRPr sz="1600">
                          <a:solidFill>
                            <a:schemeClr val="tx1"/>
                          </a:solidFill>
                          <a:latin typeface="+mn-ea"/>
                        </a:defRPr>
                      </a:pPr>
                      <a:t>[分類名]</a:t>
                    </a:fld>
                    <a:r>
                      <a:rPr lang="ja-JP" altLang="en-US" sz="1600" baseline="0" dirty="0">
                        <a:solidFill>
                          <a:schemeClr val="tx1"/>
                        </a:solidFill>
                        <a:latin typeface="+mn-ea"/>
                        <a:ea typeface="+mn-ea"/>
                      </a:rPr>
                      <a:t>
</a:t>
                    </a:r>
                    <a:r>
                      <a:rPr lang="en-US" altLang="ja-JP" sz="1600" baseline="0" dirty="0">
                        <a:solidFill>
                          <a:schemeClr val="tx1"/>
                        </a:solidFill>
                        <a:latin typeface="+mn-ea"/>
                        <a:ea typeface="+mn-ea"/>
                      </a:rPr>
                      <a:t>8%</a:t>
                    </a:r>
                  </a:p>
                </c:rich>
              </c:tx>
              <c:spPr>
                <a:xfrm>
                  <a:off x="5549438" y="2133402"/>
                  <a:ext cx="1314745" cy="745607"/>
                </a:xfrm>
                <a:solidFill>
                  <a:prstClr val="white"/>
                </a:solidFill>
                <a:ln w="9525" cap="flat" cmpd="sng" algn="ctr">
                  <a:solidFill>
                    <a:prstClr val="black"/>
                  </a:solidFill>
                  <a:prstDash val="solid"/>
                  <a:round/>
                  <a:headEnd type="none" w="med" len="med"/>
                  <a:tailEnd type="none" w="med" len="med"/>
                </a:ln>
                <a:effectLst/>
              </c:spPr>
              <c:txPr>
                <a:bodyPr rot="0" spcFirstLastPara="1" vertOverflow="clip" horzOverflow="clip" vert="horz" wrap="square" lIns="38100" tIns="19050" rIns="38100" bIns="19050" anchor="ctr" anchorCtr="1">
                  <a:noAutofit/>
                </a:bodyPr>
                <a:lstStyle/>
                <a:p>
                  <a:pPr>
                    <a:lnSpc>
                      <a:spcPts val="1680"/>
                    </a:lnSpc>
                    <a:defRPr sz="1600" b="0" i="0" u="none" strike="noStrike" kern="1200" baseline="0">
                      <a:solidFill>
                        <a:schemeClr val="tx1"/>
                      </a:solidFill>
                      <a:latin typeface="+mn-ea"/>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77311"/>
                        <a:gd name="adj2" fmla="val 17601"/>
                      </a:avLst>
                    </a:prstGeom>
                    <a:noFill/>
                    <a:ln>
                      <a:noFill/>
                    </a:ln>
                  </c15:spPr>
                  <c15:layout>
                    <c:manualLayout>
                      <c:w val="0.11717616097975775"/>
                      <c:h val="0.15357691193839185"/>
                    </c:manualLayout>
                  </c15:layout>
                  <c15:dlblFieldTable/>
                  <c15:showDataLabelsRange val="0"/>
                </c:ext>
                <c:ext xmlns:c16="http://schemas.microsoft.com/office/drawing/2014/chart" uri="{C3380CC4-5D6E-409C-BE32-E72D297353CC}">
                  <c16:uniqueId val="{00000009-9A59-45C7-8575-F2294B8D81A2}"/>
                </c:ext>
              </c:extLst>
            </c:dLbl>
            <c:dLbl>
              <c:idx val="5"/>
              <c:layout>
                <c:manualLayout>
                  <c:x val="-3.9706715799292407E-2"/>
                  <c:y val="5.5883777808262182E-2"/>
                </c:manualLayout>
              </c:layout>
              <c:tx>
                <c:rich>
                  <a:bodyPr rot="0" spcFirstLastPara="1" vertOverflow="clip" horzOverflow="clip" vert="horz" wrap="square" lIns="38100" tIns="19050" rIns="38100" bIns="19050" anchor="ctr" anchorCtr="0">
                    <a:noAutofit/>
                  </a:bodyPr>
                  <a:lstStyle/>
                  <a:p>
                    <a:pPr marL="0" marR="0" lvl="0" indent="0" algn="ctr" defTabSz="914400" rtl="0" eaLnBrk="1" fontAlgn="auto" latinLnBrk="0" hangingPunct="1">
                      <a:lnSpc>
                        <a:spcPts val="1680"/>
                      </a:lnSpc>
                      <a:spcBef>
                        <a:spcPts val="0"/>
                      </a:spcBef>
                      <a:spcAft>
                        <a:spcPts val="0"/>
                      </a:spcAft>
                      <a:buClrTx/>
                      <a:buSzTx/>
                      <a:buFontTx/>
                      <a:buNone/>
                      <a:tabLst/>
                      <a:defRPr sz="1600" b="0" i="0" u="none" strike="noStrike" kern="1200" baseline="0">
                        <a:solidFill>
                          <a:schemeClr val="tx1"/>
                        </a:solidFill>
                        <a:latin typeface="+mn-ea"/>
                        <a:ea typeface="+mn-ea"/>
                        <a:cs typeface="+mn-cs"/>
                      </a:defRPr>
                    </a:pPr>
                    <a:r>
                      <a:rPr lang="ja-JP" altLang="en-US" sz="1600" baseline="0" dirty="0">
                        <a:solidFill>
                          <a:schemeClr val="tx1"/>
                        </a:solidFill>
                        <a:latin typeface="游ゴシック" panose="020B0400000000000000" pitchFamily="50" charset="-128"/>
                        <a:ea typeface="游ゴシック" panose="020B0400000000000000" pitchFamily="50" charset="-128"/>
                      </a:rPr>
                      <a:t>人工呼吸器による呼吸管理
</a:t>
                    </a:r>
                    <a:r>
                      <a:rPr lang="en-US" altLang="ja-JP" sz="1600" baseline="0" dirty="0">
                        <a:solidFill>
                          <a:schemeClr val="tx1"/>
                        </a:solidFill>
                        <a:latin typeface="游ゴシック" panose="020B0400000000000000" pitchFamily="50" charset="-128"/>
                        <a:ea typeface="游ゴシック" panose="020B0400000000000000" pitchFamily="50" charset="-128"/>
                      </a:rPr>
                      <a:t>7%</a:t>
                    </a:r>
                  </a:p>
                </c:rich>
              </c:tx>
              <c:spPr>
                <a:solidFill>
                  <a:prstClr val="white"/>
                </a:solidFill>
                <a:ln>
                  <a:solidFill>
                    <a:prstClr val="black"/>
                  </a:solidFill>
                </a:ln>
                <a:effectLst/>
              </c:spPr>
              <c:txPr>
                <a:bodyPr rot="0" spcFirstLastPara="1" vertOverflow="clip" horzOverflow="clip" vert="horz" wrap="square" lIns="38100" tIns="19050" rIns="38100" bIns="19050" anchor="ctr" anchorCtr="0">
                  <a:noAutofit/>
                </a:bodyPr>
                <a:lstStyle/>
                <a:p>
                  <a:pPr marL="0" marR="0" lvl="0" indent="0" algn="ctr" defTabSz="914400" rtl="0" eaLnBrk="1" fontAlgn="auto" latinLnBrk="0" hangingPunct="1">
                    <a:lnSpc>
                      <a:spcPts val="1680"/>
                    </a:lnSpc>
                    <a:spcBef>
                      <a:spcPts val="0"/>
                    </a:spcBef>
                    <a:spcAft>
                      <a:spcPts val="0"/>
                    </a:spcAft>
                    <a:buClrTx/>
                    <a:buSzTx/>
                    <a:buFontTx/>
                    <a:buNone/>
                    <a:tabLst/>
                    <a:defRPr sz="1600" b="0" i="0" u="none" strike="noStrike" kern="1200" baseline="0">
                      <a:solidFill>
                        <a:schemeClr val="tx1"/>
                      </a:solidFill>
                      <a:latin typeface="+mn-ea"/>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2549175628370973"/>
                      <c:h val="0.16064826315123845"/>
                    </c:manualLayout>
                  </c15:layout>
                  <c15:showDataLabelsRange val="0"/>
                </c:ext>
                <c:ext xmlns:c16="http://schemas.microsoft.com/office/drawing/2014/chart" uri="{C3380CC4-5D6E-409C-BE32-E72D297353CC}">
                  <c16:uniqueId val="{0000000B-9A59-45C7-8575-F2294B8D81A2}"/>
                </c:ext>
              </c:extLst>
            </c:dLbl>
            <c:dLbl>
              <c:idx val="6"/>
              <c:layout>
                <c:manualLayout>
                  <c:x val="2.6201125947093933E-2"/>
                  <c:y val="7.6471665366960082E-2"/>
                </c:manualLayout>
              </c:layout>
              <c:tx>
                <c:rich>
                  <a:bodyPr rot="0" spcFirstLastPara="1" vertOverflow="clip" horzOverflow="clip" vert="horz" wrap="square" lIns="38100" tIns="19050" rIns="38100" bIns="19050" anchor="ctr" anchorCtr="1">
                    <a:noAutofit/>
                  </a:bodyPr>
                  <a:lstStyle/>
                  <a:p>
                    <a:pPr>
                      <a:lnSpc>
                        <a:spcPts val="1600"/>
                      </a:lnSpc>
                      <a:defRPr sz="1600" b="0" i="0" u="none" strike="noStrike" kern="1200" baseline="0">
                        <a:solidFill>
                          <a:schemeClr val="tx1"/>
                        </a:solidFill>
                        <a:latin typeface="+mn-ea"/>
                        <a:ea typeface="+mn-ea"/>
                        <a:cs typeface="+mn-cs"/>
                      </a:defRPr>
                    </a:pPr>
                    <a:fld id="{AF41325B-8FDD-437E-A076-802580619CE5}" type="CATEGORYNAME">
                      <a:rPr lang="ja-JP" altLang="en-US" sz="1600" smtClean="0">
                        <a:solidFill>
                          <a:schemeClr val="tx1"/>
                        </a:solidFill>
                        <a:latin typeface="+mn-ea"/>
                        <a:ea typeface="+mn-ea"/>
                      </a:rPr>
                      <a:pPr>
                        <a:lnSpc>
                          <a:spcPts val="1600"/>
                        </a:lnSpc>
                        <a:defRPr sz="1600">
                          <a:solidFill>
                            <a:schemeClr val="tx1"/>
                          </a:solidFill>
                          <a:latin typeface="+mn-ea"/>
                        </a:defRPr>
                      </a:pPr>
                      <a:t>[分類名]</a:t>
                    </a:fld>
                    <a:r>
                      <a:rPr lang="ja-JP" altLang="en-US" sz="1600" baseline="0" dirty="0">
                        <a:solidFill>
                          <a:schemeClr val="tx1"/>
                        </a:solidFill>
                        <a:latin typeface="+mn-ea"/>
                        <a:ea typeface="+mn-ea"/>
                      </a:rPr>
                      <a:t>
</a:t>
                    </a:r>
                    <a:r>
                      <a:rPr lang="en-US" altLang="ja-JP" sz="1600" baseline="0" dirty="0">
                        <a:solidFill>
                          <a:schemeClr val="tx1"/>
                        </a:solidFill>
                        <a:latin typeface="+mn-ea"/>
                        <a:ea typeface="+mn-ea"/>
                      </a:rPr>
                      <a:t>9%</a:t>
                    </a:r>
                  </a:p>
                </c:rich>
              </c:tx>
              <c:spPr>
                <a:xfrm>
                  <a:off x="6959540" y="830376"/>
                  <a:ext cx="1117922" cy="725701"/>
                </a:xfrm>
                <a:solidFill>
                  <a:prstClr val="white"/>
                </a:solidFill>
                <a:ln w="9525" cap="flat" cmpd="sng" algn="ctr">
                  <a:solidFill>
                    <a:prstClr val="black"/>
                  </a:solidFill>
                  <a:prstDash val="solid"/>
                  <a:round/>
                  <a:headEnd type="none" w="med" len="med"/>
                  <a:tailEnd type="none" w="med" len="med"/>
                </a:ln>
                <a:effectLst/>
              </c:spPr>
              <c:txPr>
                <a:bodyPr rot="0" spcFirstLastPara="1" vertOverflow="clip" horzOverflow="clip" vert="horz" wrap="square" lIns="38100" tIns="19050" rIns="38100" bIns="19050" anchor="ctr" anchorCtr="1">
                  <a:noAutofit/>
                </a:bodyPr>
                <a:lstStyle/>
                <a:p>
                  <a:pPr>
                    <a:lnSpc>
                      <a:spcPts val="1600"/>
                    </a:lnSpc>
                    <a:defRPr sz="1600" b="0" i="0" u="none" strike="noStrike" kern="1200" baseline="0">
                      <a:solidFill>
                        <a:schemeClr val="tx1"/>
                      </a:solidFill>
                      <a:latin typeface="+mn-ea"/>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49264"/>
                        <a:gd name="adj2" fmla="val 35893"/>
                      </a:avLst>
                    </a:prstGeom>
                    <a:noFill/>
                    <a:ln>
                      <a:noFill/>
                    </a:ln>
                  </c15:spPr>
                  <c15:layout>
                    <c:manualLayout>
                      <c:w val="9.9634384032502687E-2"/>
                      <c:h val="0.1494769659452162"/>
                    </c:manualLayout>
                  </c15:layout>
                  <c15:dlblFieldTable/>
                  <c15:showDataLabelsRange val="0"/>
                </c:ext>
                <c:ext xmlns:c16="http://schemas.microsoft.com/office/drawing/2014/chart" uri="{C3380CC4-5D6E-409C-BE32-E72D297353CC}">
                  <c16:uniqueId val="{0000000D-9A59-45C7-8575-F2294B8D81A2}"/>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600" b="0" i="0" u="none" strike="noStrike" kern="1200" baseline="0">
                    <a:solidFill>
                      <a:schemeClr val="tx1"/>
                    </a:solidFill>
                    <a:latin typeface="+mn-ea"/>
                    <a:ea typeface="+mn-ea"/>
                    <a:cs typeface="+mn-cs"/>
                  </a:defRPr>
                </a:pPr>
                <a:endParaRPr lang="ja-JP"/>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Sheet1!$A$2:$A$8</c:f>
              <c:strCache>
                <c:ptCount val="7"/>
                <c:pt idx="0">
                  <c:v>喀痰吸引</c:v>
                </c:pt>
                <c:pt idx="1">
                  <c:v>経管栄養</c:v>
                </c:pt>
                <c:pt idx="2">
                  <c:v>導尿</c:v>
                </c:pt>
                <c:pt idx="3">
                  <c:v>血糖値測定
インスリン注射</c:v>
                </c:pt>
                <c:pt idx="4">
                  <c:v>気管切開部の管理</c:v>
                </c:pt>
                <c:pt idx="5">
                  <c:v>人工呼吸器による呼吸管理</c:v>
                </c:pt>
                <c:pt idx="6">
                  <c:v>その他</c:v>
                </c:pt>
              </c:strCache>
            </c:strRef>
          </c:cat>
          <c:val>
            <c:numRef>
              <c:f>Sheet1!$B$2:$B$8</c:f>
              <c:numCache>
                <c:formatCode>General</c:formatCode>
                <c:ptCount val="7"/>
                <c:pt idx="0">
                  <c:v>31</c:v>
                </c:pt>
                <c:pt idx="1">
                  <c:v>27</c:v>
                </c:pt>
                <c:pt idx="2">
                  <c:v>21</c:v>
                </c:pt>
                <c:pt idx="3">
                  <c:v>15</c:v>
                </c:pt>
                <c:pt idx="4">
                  <c:v>10</c:v>
                </c:pt>
                <c:pt idx="5">
                  <c:v>9</c:v>
                </c:pt>
                <c:pt idx="6">
                  <c:v>10</c:v>
                </c:pt>
              </c:numCache>
            </c:numRef>
          </c:val>
          <c:extLst>
            <c:ext xmlns:c16="http://schemas.microsoft.com/office/drawing/2014/chart" uri="{C3380CC4-5D6E-409C-BE32-E72D297353CC}">
              <c16:uniqueId val="{0000000E-9A59-45C7-8575-F2294B8D81A2}"/>
            </c:ext>
          </c:extLst>
        </c:ser>
        <c:dLbls>
          <c:showLegendKey val="0"/>
          <c:showVal val="0"/>
          <c:showCatName val="0"/>
          <c:showSerName val="0"/>
          <c:showPercent val="0"/>
          <c:showBubbleSize val="0"/>
          <c:showLeaderLines val="0"/>
        </c:dLbls>
        <c:firstSliceAng val="357"/>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ja-JP" altLang="en-US" sz="2400" b="1" dirty="0">
                <a:latin typeface="HGSｺﾞｼｯｸE" panose="020B0900000000000000" pitchFamily="50" charset="-128"/>
                <a:ea typeface="HGSｺﾞｼｯｸE" panose="020B0900000000000000" pitchFamily="50" charset="-128"/>
              </a:rPr>
              <a:t>道立特別支援学校</a:t>
            </a:r>
            <a:endParaRPr lang="en-US" altLang="ja-JP" sz="2400" b="1" dirty="0">
              <a:latin typeface="HGSｺﾞｼｯｸE" panose="020B0900000000000000" pitchFamily="50" charset="-128"/>
              <a:ea typeface="HGSｺﾞｼｯｸE" panose="020B0900000000000000" pitchFamily="50" charset="-128"/>
            </a:endParaRPr>
          </a:p>
          <a:p>
            <a:pPr>
              <a:defRPr sz="2400"/>
            </a:pPr>
            <a:r>
              <a:rPr lang="ja-JP" altLang="en-US" sz="2000" b="1" dirty="0">
                <a:latin typeface="HGSｺﾞｼｯｸE" panose="020B0900000000000000" pitchFamily="50" charset="-128"/>
                <a:ea typeface="HGSｺﾞｼｯｸE" panose="020B0900000000000000" pitchFamily="50" charset="-128"/>
              </a:rPr>
              <a:t>（通学生）</a:t>
            </a:r>
          </a:p>
        </c:rich>
      </c:tx>
      <c:layout>
        <c:manualLayout>
          <c:xMode val="edge"/>
          <c:yMode val="edge"/>
          <c:x val="0.20499853062104381"/>
          <c:y val="0"/>
        </c:manualLayout>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18401054904514016"/>
          <c:y val="0.20015933150155057"/>
          <c:w val="0.31173656282095175"/>
          <c:h val="0.68386907403153929"/>
        </c:manualLayout>
      </c:layout>
      <c:pieChart>
        <c:varyColors val="1"/>
        <c:ser>
          <c:idx val="0"/>
          <c:order val="0"/>
          <c:tx>
            <c:strRef>
              <c:f>Sheet1!$B$1</c:f>
              <c:strCache>
                <c:ptCount val="1"/>
                <c:pt idx="0">
                  <c:v>列1</c:v>
                </c:pt>
              </c:strCache>
            </c:strRef>
          </c:tx>
          <c:spPr>
            <a:solidFill>
              <a:srgbClr val="A5A5A5"/>
            </a:solidFill>
          </c:spPr>
          <c:dPt>
            <c:idx val="0"/>
            <c:bubble3D val="0"/>
            <c:spPr>
              <a:solidFill>
                <a:srgbClr val="5B9BD5"/>
              </a:solidFill>
              <a:ln w="19050">
                <a:solidFill>
                  <a:schemeClr val="lt1"/>
                </a:solidFill>
              </a:ln>
              <a:effectLst/>
            </c:spPr>
            <c:extLst>
              <c:ext xmlns:c16="http://schemas.microsoft.com/office/drawing/2014/chart" uri="{C3380CC4-5D6E-409C-BE32-E72D297353CC}">
                <c16:uniqueId val="{00000001-6B45-4098-BE0F-8D280262B154}"/>
              </c:ext>
            </c:extLst>
          </c:dPt>
          <c:dPt>
            <c:idx val="1"/>
            <c:bubble3D val="0"/>
            <c:spPr>
              <a:solidFill>
                <a:srgbClr val="ED7D31"/>
              </a:solidFill>
              <a:ln w="19050">
                <a:solidFill>
                  <a:schemeClr val="lt1"/>
                </a:solidFill>
              </a:ln>
              <a:effectLst/>
            </c:spPr>
            <c:extLst>
              <c:ext xmlns:c16="http://schemas.microsoft.com/office/drawing/2014/chart" uri="{C3380CC4-5D6E-409C-BE32-E72D297353CC}">
                <c16:uniqueId val="{00000003-6B45-4098-BE0F-8D280262B154}"/>
              </c:ext>
            </c:extLst>
          </c:dPt>
          <c:dPt>
            <c:idx val="2"/>
            <c:bubble3D val="0"/>
            <c:spPr>
              <a:solidFill>
                <a:schemeClr val="accent6"/>
              </a:solidFill>
              <a:ln w="19050">
                <a:solidFill>
                  <a:schemeClr val="lt1"/>
                </a:solidFill>
              </a:ln>
              <a:effectLst/>
            </c:spPr>
            <c:extLst>
              <c:ext xmlns:c16="http://schemas.microsoft.com/office/drawing/2014/chart" uri="{C3380CC4-5D6E-409C-BE32-E72D297353CC}">
                <c16:uniqueId val="{00000005-6B45-4098-BE0F-8D280262B154}"/>
              </c:ext>
            </c:extLst>
          </c:dPt>
          <c:dPt>
            <c:idx val="3"/>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7-6B45-4098-BE0F-8D280262B154}"/>
              </c:ext>
            </c:extLst>
          </c:dPt>
          <c:dPt>
            <c:idx val="4"/>
            <c:bubble3D val="0"/>
            <c:spPr>
              <a:solidFill>
                <a:srgbClr val="FFFF00"/>
              </a:solidFill>
              <a:ln w="19050">
                <a:solidFill>
                  <a:schemeClr val="lt1"/>
                </a:solidFill>
              </a:ln>
              <a:effectLst/>
            </c:spPr>
            <c:extLst>
              <c:ext xmlns:c16="http://schemas.microsoft.com/office/drawing/2014/chart" uri="{C3380CC4-5D6E-409C-BE32-E72D297353CC}">
                <c16:uniqueId val="{00000009-6B45-4098-BE0F-8D280262B154}"/>
              </c:ext>
            </c:extLst>
          </c:dPt>
          <c:dPt>
            <c:idx val="5"/>
            <c:bubble3D val="0"/>
            <c:spPr>
              <a:solidFill>
                <a:srgbClr val="2E75B6"/>
              </a:solidFill>
              <a:ln w="19050">
                <a:solidFill>
                  <a:schemeClr val="lt1"/>
                </a:solidFill>
              </a:ln>
              <a:effectLst/>
            </c:spPr>
            <c:extLst>
              <c:ext xmlns:c16="http://schemas.microsoft.com/office/drawing/2014/chart" uri="{C3380CC4-5D6E-409C-BE32-E72D297353CC}">
                <c16:uniqueId val="{0000000B-6B45-4098-BE0F-8D280262B154}"/>
              </c:ext>
            </c:extLst>
          </c:dPt>
          <c:dPt>
            <c:idx val="6"/>
            <c:bubble3D val="0"/>
            <c:spPr>
              <a:solidFill>
                <a:srgbClr val="A5A5A5"/>
              </a:solidFill>
              <a:ln w="19050">
                <a:solidFill>
                  <a:schemeClr val="lt1"/>
                </a:solidFill>
              </a:ln>
              <a:effectLst/>
            </c:spPr>
            <c:extLst>
              <c:ext xmlns:c16="http://schemas.microsoft.com/office/drawing/2014/chart" uri="{C3380CC4-5D6E-409C-BE32-E72D297353CC}">
                <c16:uniqueId val="{0000000D-6B45-4098-BE0F-8D280262B154}"/>
              </c:ext>
            </c:extLst>
          </c:dPt>
          <c:dLbls>
            <c:dLbl>
              <c:idx val="0"/>
              <c:layout>
                <c:manualLayout>
                  <c:x val="-0.1103416623612556"/>
                  <c:y val="7.3750239643747953E-2"/>
                </c:manualLayout>
              </c:layout>
              <c:tx>
                <c:rich>
                  <a:bodyPr rot="0" spcFirstLastPara="1" vertOverflow="clip" horzOverflow="clip" vert="horz" wrap="square" lIns="38100" tIns="19050" rIns="38100" bIns="19050" anchor="ctr" anchorCtr="1">
                    <a:noAutofit/>
                  </a:bodyPr>
                  <a:lstStyle/>
                  <a:p>
                    <a:pPr>
                      <a:defRPr sz="1600" b="0" i="0" u="none" strike="noStrike" kern="1200" baseline="0">
                        <a:solidFill>
                          <a:schemeClr val="tx1"/>
                        </a:solidFill>
                        <a:latin typeface="+mn-ea"/>
                        <a:ea typeface="+mn-ea"/>
                        <a:cs typeface="+mn-cs"/>
                      </a:defRPr>
                    </a:pPr>
                    <a:fld id="{486C3308-AB96-424E-9285-8FACF1A113A2}" type="CATEGORYNAME">
                      <a:rPr lang="ja-JP" altLang="en-US" sz="1600" baseline="0" smtClean="0">
                        <a:solidFill>
                          <a:schemeClr val="tx1"/>
                        </a:solidFill>
                        <a:latin typeface="+mn-ea"/>
                        <a:ea typeface="+mn-ea"/>
                      </a:rPr>
                      <a:pPr>
                        <a:defRPr sz="1600">
                          <a:solidFill>
                            <a:schemeClr val="tx1"/>
                          </a:solidFill>
                          <a:latin typeface="+mn-ea"/>
                        </a:defRPr>
                      </a:pPr>
                      <a:t>[分類名]</a:t>
                    </a:fld>
                    <a:r>
                      <a:rPr lang="ja-JP" altLang="en-US" sz="1600" baseline="0" dirty="0">
                        <a:solidFill>
                          <a:schemeClr val="tx1"/>
                        </a:solidFill>
                        <a:latin typeface="+mn-ea"/>
                        <a:ea typeface="+mn-ea"/>
                      </a:rPr>
                      <a:t>
</a:t>
                    </a:r>
                    <a:fld id="{F419D755-BC70-446A-9D2C-E26573FF6A33}" type="PERCENTAGE">
                      <a:rPr lang="en-US" altLang="ja-JP" sz="1600" baseline="0" smtClean="0">
                        <a:solidFill>
                          <a:schemeClr val="tx1"/>
                        </a:solidFill>
                        <a:latin typeface="+mn-ea"/>
                        <a:ea typeface="+mn-ea"/>
                      </a:rPr>
                      <a:pPr>
                        <a:defRPr sz="1600">
                          <a:solidFill>
                            <a:schemeClr val="tx1"/>
                          </a:solidFill>
                          <a:latin typeface="+mn-ea"/>
                        </a:defRPr>
                      </a:pPr>
                      <a:t>[パーセンテージ]</a:t>
                    </a:fld>
                    <a:endParaRPr lang="ja-JP" altLang="en-US" sz="1600" baseline="0" dirty="0">
                      <a:solidFill>
                        <a:schemeClr val="tx1"/>
                      </a:solidFill>
                      <a:latin typeface="+mn-ea"/>
                      <a:ea typeface="+mn-ea"/>
                    </a:endParaRPr>
                  </a:p>
                </c:rich>
              </c:tx>
              <c:spPr>
                <a:solidFill>
                  <a:prstClr val="white"/>
                </a:solidFill>
                <a:ln>
                  <a:solidFill>
                    <a:prstClr val="black"/>
                  </a:solidFill>
                </a:ln>
                <a:effectLst/>
              </c:spPr>
              <c:txPr>
                <a:bodyPr rot="0" spcFirstLastPara="1" vertOverflow="clip" horzOverflow="clip" vert="horz" wrap="square" lIns="38100" tIns="19050" rIns="38100" bIns="19050" anchor="ctr" anchorCtr="1">
                  <a:noAutofit/>
                </a:bodyPr>
                <a:lstStyle/>
                <a:p>
                  <a:pPr>
                    <a:defRPr sz="1600" b="0" i="0" u="none" strike="noStrike" kern="1200" baseline="0">
                      <a:solidFill>
                        <a:schemeClr val="tx1"/>
                      </a:solidFill>
                      <a:latin typeface="+mn-ea"/>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043522401008084"/>
                      <c:h val="0.13976634633863241"/>
                    </c:manualLayout>
                  </c15:layout>
                  <c15:dlblFieldTable/>
                  <c15:showDataLabelsRange val="0"/>
                </c:ext>
                <c:ext xmlns:c16="http://schemas.microsoft.com/office/drawing/2014/chart" uri="{C3380CC4-5D6E-409C-BE32-E72D297353CC}">
                  <c16:uniqueId val="{00000001-6B45-4098-BE0F-8D280262B154}"/>
                </c:ext>
              </c:extLst>
            </c:dLbl>
            <c:dLbl>
              <c:idx val="1"/>
              <c:layout>
                <c:manualLayout>
                  <c:x val="7.0606567857092545E-2"/>
                  <c:y val="-0.14364005370068705"/>
                </c:manualLayout>
              </c:layout>
              <c:tx>
                <c:rich>
                  <a:bodyPr rot="0" spcFirstLastPara="1" vertOverflow="clip" horzOverflow="clip" vert="horz" wrap="square" lIns="38100" tIns="19050" rIns="38100" bIns="19050" anchor="ctr" anchorCtr="1">
                    <a:spAutoFit/>
                  </a:bodyPr>
                  <a:lstStyle/>
                  <a:p>
                    <a:pPr>
                      <a:defRPr sz="1600" b="0" i="0" u="none" strike="noStrike" kern="1200" baseline="0">
                        <a:solidFill>
                          <a:schemeClr val="tx1"/>
                        </a:solidFill>
                        <a:latin typeface="+mn-ea"/>
                        <a:ea typeface="+mn-ea"/>
                        <a:cs typeface="+mn-cs"/>
                      </a:defRPr>
                    </a:pPr>
                    <a:fld id="{53277B71-C6EB-4445-8E6B-80676964F6C1}" type="CATEGORYNAME">
                      <a:rPr lang="ja-JP" altLang="en-US" sz="1600" baseline="0" smtClean="0">
                        <a:solidFill>
                          <a:schemeClr val="tx1"/>
                        </a:solidFill>
                        <a:latin typeface="+mn-ea"/>
                        <a:ea typeface="+mn-ea"/>
                      </a:rPr>
                      <a:pPr>
                        <a:defRPr sz="1600">
                          <a:solidFill>
                            <a:schemeClr val="tx1"/>
                          </a:solidFill>
                          <a:latin typeface="+mn-ea"/>
                        </a:defRPr>
                      </a:pPr>
                      <a:t>[分類名]</a:t>
                    </a:fld>
                    <a:r>
                      <a:rPr lang="ja-JP" altLang="en-US" sz="1600" baseline="0" dirty="0">
                        <a:solidFill>
                          <a:schemeClr val="tx1"/>
                        </a:solidFill>
                        <a:latin typeface="+mn-ea"/>
                        <a:ea typeface="+mn-ea"/>
                      </a:rPr>
                      <a:t>
</a:t>
                    </a:r>
                    <a:fld id="{BDD0C1EC-B45D-42CC-8E00-63800AF357D8}" type="PERCENTAGE">
                      <a:rPr lang="en-US" altLang="ja-JP" sz="1600" baseline="0" smtClean="0">
                        <a:solidFill>
                          <a:schemeClr val="tx1"/>
                        </a:solidFill>
                        <a:latin typeface="+mn-ea"/>
                        <a:ea typeface="+mn-ea"/>
                      </a:rPr>
                      <a:pPr>
                        <a:defRPr sz="1600">
                          <a:solidFill>
                            <a:schemeClr val="tx1"/>
                          </a:solidFill>
                          <a:latin typeface="+mn-ea"/>
                        </a:defRPr>
                      </a:pPr>
                      <a:t>[パーセンテージ]</a:t>
                    </a:fld>
                    <a:endParaRPr lang="ja-JP" altLang="en-US" sz="1600" baseline="0" dirty="0">
                      <a:solidFill>
                        <a:schemeClr val="tx1"/>
                      </a:solidFill>
                      <a:latin typeface="+mn-ea"/>
                      <a:ea typeface="+mn-ea"/>
                    </a:endParaRPr>
                  </a:p>
                </c:rich>
              </c:tx>
              <c:spPr>
                <a:solidFill>
                  <a:prstClr val="white"/>
                </a:solidFill>
                <a:ln>
                  <a:solidFill>
                    <a:prstClr val="black"/>
                  </a:solidFill>
                </a:ln>
                <a:effectLst/>
              </c:spPr>
              <c:txPr>
                <a:bodyPr rot="0" spcFirstLastPara="1" vertOverflow="clip" horzOverflow="clip" vert="horz" wrap="square" lIns="38100" tIns="19050" rIns="38100" bIns="19050" anchor="ctr" anchorCtr="1">
                  <a:spAutoFit/>
                </a:bodyPr>
                <a:lstStyle/>
                <a:p>
                  <a:pPr>
                    <a:defRPr sz="1600" b="0" i="0" u="none" strike="noStrike" kern="1200" baseline="0">
                      <a:solidFill>
                        <a:schemeClr val="tx1"/>
                      </a:solidFill>
                      <a:latin typeface="+mn-ea"/>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0554839068664836"/>
                      <c:h val="0.14884796134661216"/>
                    </c:manualLayout>
                  </c15:layout>
                  <c15:dlblFieldTable/>
                  <c15:showDataLabelsRange val="0"/>
                </c:ext>
                <c:ext xmlns:c16="http://schemas.microsoft.com/office/drawing/2014/chart" uri="{C3380CC4-5D6E-409C-BE32-E72D297353CC}">
                  <c16:uniqueId val="{00000003-6B45-4098-BE0F-8D280262B154}"/>
                </c:ext>
              </c:extLst>
            </c:dLbl>
            <c:dLbl>
              <c:idx val="2"/>
              <c:layout>
                <c:manualLayout>
                  <c:x val="-1.5435171954083291E-2"/>
                  <c:y val="7.9769682214805376E-2"/>
                </c:manualLayout>
              </c:layout>
              <c:tx>
                <c:rich>
                  <a:bodyPr rot="0" spcFirstLastPara="1" vertOverflow="clip" horzOverflow="clip" vert="horz" wrap="square" lIns="38100" tIns="19050" rIns="38100" bIns="19050" anchor="ctr" anchorCtr="1">
                    <a:spAutoFit/>
                  </a:bodyPr>
                  <a:lstStyle/>
                  <a:p>
                    <a:pPr>
                      <a:lnSpc>
                        <a:spcPts val="1680"/>
                      </a:lnSpc>
                      <a:defRPr sz="1600" b="0" i="0" u="none" strike="noStrike" kern="1200" baseline="0">
                        <a:solidFill>
                          <a:schemeClr val="tx1"/>
                        </a:solidFill>
                        <a:latin typeface="游ゴシック" panose="020B0400000000000000" pitchFamily="50" charset="-128"/>
                        <a:ea typeface="+mn-ea"/>
                        <a:cs typeface="+mn-cs"/>
                      </a:defRPr>
                    </a:pPr>
                    <a:fld id="{4C5B7AE5-8DD0-4F0B-92B9-6A4790E48493}" type="CATEGORYNAME">
                      <a:rPr lang="zh-TW" altLang="en-US" sz="1600" baseline="0" smtClean="0">
                        <a:solidFill>
                          <a:schemeClr val="tx1"/>
                        </a:solidFill>
                        <a:latin typeface="游ゴシック" panose="020B0400000000000000" pitchFamily="50" charset="-128"/>
                        <a:ea typeface="游ゴシック" panose="020B0400000000000000" pitchFamily="50" charset="-128"/>
                      </a:rPr>
                      <a:pPr>
                        <a:lnSpc>
                          <a:spcPts val="1680"/>
                        </a:lnSpc>
                        <a:defRPr sz="1600">
                          <a:solidFill>
                            <a:schemeClr val="tx1"/>
                          </a:solidFill>
                          <a:latin typeface="游ゴシック" panose="020B0400000000000000" pitchFamily="50" charset="-128"/>
                        </a:defRPr>
                      </a:pPr>
                      <a:t>[分類名]</a:t>
                    </a:fld>
                    <a:r>
                      <a:rPr lang="zh-TW" altLang="en-US" sz="1600" baseline="0" dirty="0">
                        <a:solidFill>
                          <a:schemeClr val="tx1"/>
                        </a:solidFill>
                        <a:latin typeface="游ゴシック" panose="020B0400000000000000" pitchFamily="50" charset="-128"/>
                        <a:ea typeface="+mn-ea"/>
                      </a:rPr>
                      <a:t>
</a:t>
                    </a:r>
                    <a:fld id="{ECE1C95C-9347-4C88-BF20-3BBC9BA897ED}" type="PERCENTAGE">
                      <a:rPr lang="en-US" altLang="zh-TW" sz="1600" baseline="0" smtClean="0">
                        <a:solidFill>
                          <a:schemeClr val="tx1"/>
                        </a:solidFill>
                        <a:latin typeface="游ゴシック" panose="020B0400000000000000" pitchFamily="50" charset="-128"/>
                        <a:ea typeface="+mn-ea"/>
                      </a:rPr>
                      <a:pPr>
                        <a:lnSpc>
                          <a:spcPts val="1680"/>
                        </a:lnSpc>
                        <a:defRPr sz="1600">
                          <a:solidFill>
                            <a:schemeClr val="tx1"/>
                          </a:solidFill>
                          <a:latin typeface="游ゴシック" panose="020B0400000000000000" pitchFamily="50" charset="-128"/>
                        </a:defRPr>
                      </a:pPr>
                      <a:t>[パーセンテージ]</a:t>
                    </a:fld>
                    <a:endParaRPr lang="zh-TW" altLang="en-US" sz="1600" baseline="0" dirty="0">
                      <a:solidFill>
                        <a:schemeClr val="tx1"/>
                      </a:solidFill>
                      <a:latin typeface="游ゴシック" panose="020B0400000000000000" pitchFamily="50" charset="-128"/>
                      <a:ea typeface="+mn-ea"/>
                    </a:endParaRPr>
                  </a:p>
                </c:rich>
              </c:tx>
              <c:spPr>
                <a:xfrm>
                  <a:off x="453799" y="2897414"/>
                  <a:ext cx="1412435" cy="756295"/>
                </a:xfrm>
                <a:solidFill>
                  <a:prstClr val="white"/>
                </a:solidFill>
                <a:ln w="9525" cap="flat" cmpd="sng" algn="ctr">
                  <a:solidFill>
                    <a:prstClr val="black"/>
                  </a:solidFill>
                  <a:prstDash val="solid"/>
                  <a:round/>
                  <a:headEnd type="none" w="med" len="med"/>
                  <a:tailEnd type="none" w="med" len="med"/>
                </a:ln>
                <a:effectLst/>
              </c:spPr>
              <c:txPr>
                <a:bodyPr rot="0" spcFirstLastPara="1" vertOverflow="clip" horzOverflow="clip" vert="horz" wrap="square" lIns="38100" tIns="19050" rIns="38100" bIns="19050" anchor="ctr" anchorCtr="1">
                  <a:spAutoFit/>
                </a:bodyPr>
                <a:lstStyle/>
                <a:p>
                  <a:pPr>
                    <a:lnSpc>
                      <a:spcPts val="1680"/>
                    </a:lnSpc>
                    <a:defRPr sz="1600" b="0" i="0" u="none" strike="noStrike" kern="1200" baseline="0">
                      <a:solidFill>
                        <a:schemeClr val="tx1"/>
                      </a:solidFill>
                      <a:latin typeface="游ゴシック" panose="020B0400000000000000" pitchFamily="50" charset="-128"/>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gd name="adj1" fmla="val 69808"/>
                        <a:gd name="adj2" fmla="val -59899"/>
                      </a:avLst>
                    </a:prstGeom>
                    <a:noFill/>
                    <a:ln>
                      <a:noFill/>
                    </a:ln>
                  </c15:spPr>
                  <c15:layout>
                    <c:manualLayout>
                      <c:w val="0.12357262673426306"/>
                      <c:h val="0.11576190506848531"/>
                    </c:manualLayout>
                  </c15:layout>
                  <c15:dlblFieldTable/>
                  <c15:showDataLabelsRange val="0"/>
                </c:ext>
                <c:ext xmlns:c16="http://schemas.microsoft.com/office/drawing/2014/chart" uri="{C3380CC4-5D6E-409C-BE32-E72D297353CC}">
                  <c16:uniqueId val="{00000005-6B45-4098-BE0F-8D280262B154}"/>
                </c:ext>
              </c:extLst>
            </c:dLbl>
            <c:dLbl>
              <c:idx val="3"/>
              <c:layout>
                <c:manualLayout>
                  <c:x val="-2.3080579447119807E-2"/>
                  <c:y val="5.0084491797554469E-2"/>
                </c:manualLayout>
              </c:layout>
              <c:tx>
                <c:rich>
                  <a:bodyPr rot="0" spcFirstLastPara="1" vertOverflow="clip" horzOverflow="clip" vert="horz" wrap="square" lIns="38100" tIns="19050" rIns="38100" bIns="19050" anchor="ctr" anchorCtr="1">
                    <a:noAutofit/>
                  </a:bodyPr>
                  <a:lstStyle/>
                  <a:p>
                    <a:pPr>
                      <a:lnSpc>
                        <a:spcPts val="1680"/>
                      </a:lnSpc>
                      <a:defRPr sz="1600" b="0" i="0" u="none" strike="noStrike" kern="1200" baseline="0">
                        <a:solidFill>
                          <a:schemeClr val="tx1"/>
                        </a:solidFill>
                        <a:latin typeface="+mn-ea"/>
                        <a:ea typeface="+mn-ea"/>
                        <a:cs typeface="+mn-cs"/>
                      </a:defRPr>
                    </a:pPr>
                    <a:fld id="{AF1AC22C-698D-4077-B178-42B2E3A89E7A}" type="CATEGORYNAME">
                      <a:rPr lang="ja-JP" altLang="en-US" sz="1600" baseline="0" smtClean="0">
                        <a:solidFill>
                          <a:schemeClr val="tx1"/>
                        </a:solidFill>
                        <a:latin typeface="+mn-ea"/>
                        <a:ea typeface="+mn-ea"/>
                      </a:rPr>
                      <a:pPr>
                        <a:lnSpc>
                          <a:spcPts val="1680"/>
                        </a:lnSpc>
                        <a:defRPr sz="1600">
                          <a:solidFill>
                            <a:schemeClr val="tx1"/>
                          </a:solidFill>
                          <a:latin typeface="+mn-ea"/>
                        </a:defRPr>
                      </a:pPr>
                      <a:t>[分類名]</a:t>
                    </a:fld>
                    <a:r>
                      <a:rPr lang="ja-JP" altLang="en-US" sz="1600" baseline="0" dirty="0">
                        <a:solidFill>
                          <a:schemeClr val="tx1"/>
                        </a:solidFill>
                        <a:latin typeface="+mn-ea"/>
                        <a:ea typeface="+mn-ea"/>
                      </a:rPr>
                      <a:t>
</a:t>
                    </a:r>
                    <a:fld id="{4F2D517E-4927-4E1C-B48F-9172B57123A9}" type="PERCENTAGE">
                      <a:rPr lang="en-US" altLang="ja-JP" sz="1600" b="0" i="0" u="none" strike="noStrike" kern="1200" baseline="0" smtClean="0">
                        <a:solidFill>
                          <a:schemeClr val="tx1"/>
                        </a:solidFill>
                        <a:latin typeface="+mn-ea"/>
                        <a:ea typeface="+mn-ea"/>
                      </a:rPr>
                      <a:pPr>
                        <a:lnSpc>
                          <a:spcPts val="1680"/>
                        </a:lnSpc>
                        <a:defRPr sz="1600">
                          <a:solidFill>
                            <a:schemeClr val="tx1"/>
                          </a:solidFill>
                          <a:latin typeface="+mn-ea"/>
                        </a:defRPr>
                      </a:pPr>
                      <a:t>[パーセンテージ]</a:t>
                    </a:fld>
                    <a:endParaRPr lang="ja-JP" altLang="en-US" sz="1600" baseline="0" dirty="0">
                      <a:solidFill>
                        <a:schemeClr val="tx1"/>
                      </a:solidFill>
                      <a:latin typeface="+mn-ea"/>
                      <a:ea typeface="+mn-ea"/>
                    </a:endParaRPr>
                  </a:p>
                </c:rich>
              </c:tx>
              <c:spPr>
                <a:solidFill>
                  <a:prstClr val="white"/>
                </a:solidFill>
                <a:ln>
                  <a:solidFill>
                    <a:prstClr val="black"/>
                  </a:solidFill>
                </a:ln>
                <a:effectLst/>
              </c:spPr>
              <c:txPr>
                <a:bodyPr rot="0" spcFirstLastPara="1" vertOverflow="clip" horzOverflow="clip" vert="horz" wrap="square" lIns="38100" tIns="19050" rIns="38100" bIns="19050" anchor="ctr" anchorCtr="1">
                  <a:noAutofit/>
                </a:bodyPr>
                <a:lstStyle/>
                <a:p>
                  <a:pPr>
                    <a:lnSpc>
                      <a:spcPts val="1680"/>
                    </a:lnSpc>
                    <a:defRPr sz="1600" b="0" i="0" u="none" strike="noStrike" kern="1200" baseline="0">
                      <a:solidFill>
                        <a:schemeClr val="tx1"/>
                      </a:solidFill>
                      <a:latin typeface="+mn-ea"/>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2677218956887049"/>
                      <c:h val="0.13846467307430846"/>
                    </c:manualLayout>
                  </c15:layout>
                  <c15:dlblFieldTable/>
                  <c15:showDataLabelsRange val="0"/>
                </c:ext>
                <c:ext xmlns:c16="http://schemas.microsoft.com/office/drawing/2014/chart" uri="{C3380CC4-5D6E-409C-BE32-E72D297353CC}">
                  <c16:uniqueId val="{00000007-6B45-4098-BE0F-8D280262B154}"/>
                </c:ext>
              </c:extLst>
            </c:dLbl>
            <c:dLbl>
              <c:idx val="4"/>
              <c:layout>
                <c:manualLayout>
                  <c:x val="-5.4848386250952424E-2"/>
                  <c:y val="-1.1871339348525876E-2"/>
                </c:manualLayout>
              </c:layout>
              <c:tx>
                <c:rich>
                  <a:bodyPr rot="0" spcFirstLastPara="1" vertOverflow="clip" horzOverflow="clip" vert="horz" wrap="square" lIns="38100" tIns="19050" rIns="38100" bIns="19050" anchor="ctr" anchorCtr="1">
                    <a:spAutoFit/>
                  </a:bodyPr>
                  <a:lstStyle/>
                  <a:p>
                    <a:pPr>
                      <a:lnSpc>
                        <a:spcPts val="1680"/>
                      </a:lnSpc>
                      <a:defRPr sz="1600" b="0" i="0" u="none" strike="noStrike" kern="1200" baseline="0">
                        <a:solidFill>
                          <a:schemeClr val="tx1"/>
                        </a:solidFill>
                        <a:latin typeface="+mn-ea"/>
                        <a:ea typeface="+mn-ea"/>
                        <a:cs typeface="+mn-cs"/>
                      </a:defRPr>
                    </a:pPr>
                    <a:r>
                      <a:rPr lang="ja-JP" altLang="en-US" sz="1600" baseline="0" dirty="0">
                        <a:solidFill>
                          <a:schemeClr val="tx1"/>
                        </a:solidFill>
                        <a:latin typeface="游ゴシック" panose="020B0400000000000000" pitchFamily="50" charset="-128"/>
                        <a:ea typeface="游ゴシック" panose="020B0400000000000000" pitchFamily="50" charset="-128"/>
                      </a:rPr>
                      <a:t>気管切開部の管理</a:t>
                    </a:r>
                  </a:p>
                  <a:p>
                    <a:pPr>
                      <a:lnSpc>
                        <a:spcPts val="1680"/>
                      </a:lnSpc>
                      <a:defRPr sz="1600">
                        <a:solidFill>
                          <a:schemeClr val="tx1"/>
                        </a:solidFill>
                        <a:latin typeface="+mn-ea"/>
                      </a:defRPr>
                    </a:pPr>
                    <a:fld id="{4F2D517E-4927-4E1C-B48F-9172B57123A9}" type="PERCENTAGE">
                      <a:rPr lang="en-US" altLang="ja-JP" sz="1600" baseline="0" smtClean="0">
                        <a:solidFill>
                          <a:schemeClr val="tx1"/>
                        </a:solidFill>
                        <a:latin typeface="游ゴシック" panose="020B0400000000000000" pitchFamily="50" charset="-128"/>
                        <a:ea typeface="游ゴシック" panose="020B0400000000000000" pitchFamily="50" charset="-128"/>
                      </a:rPr>
                      <a:pPr>
                        <a:lnSpc>
                          <a:spcPts val="1680"/>
                        </a:lnSpc>
                        <a:defRPr sz="1600">
                          <a:solidFill>
                            <a:schemeClr val="tx1"/>
                          </a:solidFill>
                          <a:latin typeface="+mn-ea"/>
                        </a:defRPr>
                      </a:pPr>
                      <a:t>[パーセンテージ]</a:t>
                    </a:fld>
                    <a:endParaRPr lang="ja-JP" altLang="en-US"/>
                  </a:p>
                </c:rich>
              </c:tx>
              <c:spPr>
                <a:solidFill>
                  <a:prstClr val="white"/>
                </a:solidFill>
                <a:ln>
                  <a:solidFill>
                    <a:prstClr val="black"/>
                  </a:solidFill>
                </a:ln>
                <a:effectLst/>
              </c:spPr>
              <c:txPr>
                <a:bodyPr rot="0" spcFirstLastPara="1" vertOverflow="clip" horzOverflow="clip" vert="horz" wrap="square" lIns="38100" tIns="19050" rIns="38100" bIns="19050" anchor="ctr" anchorCtr="1">
                  <a:spAutoFit/>
                </a:bodyPr>
                <a:lstStyle/>
                <a:p>
                  <a:pPr>
                    <a:lnSpc>
                      <a:spcPts val="1680"/>
                    </a:lnSpc>
                    <a:defRPr sz="1600" b="0" i="0" u="none" strike="noStrike" kern="1200" baseline="0">
                      <a:solidFill>
                        <a:schemeClr val="tx1"/>
                      </a:solidFill>
                      <a:latin typeface="+mn-ea"/>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1977420120509197"/>
                      <c:h val="0.13580096595597868"/>
                    </c:manualLayout>
                  </c15:layout>
                  <c15:dlblFieldTable/>
                  <c15:showDataLabelsRange val="0"/>
                </c:ext>
                <c:ext xmlns:c16="http://schemas.microsoft.com/office/drawing/2014/chart" uri="{C3380CC4-5D6E-409C-BE32-E72D297353CC}">
                  <c16:uniqueId val="{00000009-6B45-4098-BE0F-8D280262B154}"/>
                </c:ext>
              </c:extLst>
            </c:dLbl>
            <c:dLbl>
              <c:idx val="5"/>
              <c:layout>
                <c:manualLayout>
                  <c:x val="-2.313613500753587E-2"/>
                  <c:y val="-9.1127300848743015E-2"/>
                </c:manualLayout>
              </c:layout>
              <c:tx>
                <c:rich>
                  <a:bodyPr rot="0" spcFirstLastPara="1" vertOverflow="clip" horzOverflow="clip" vert="horz" wrap="square" lIns="38100" tIns="19050" rIns="38100" bIns="19050" anchor="ctr" anchorCtr="1">
                    <a:spAutoFit/>
                  </a:bodyPr>
                  <a:lstStyle/>
                  <a:p>
                    <a:pPr>
                      <a:lnSpc>
                        <a:spcPts val="1680"/>
                      </a:lnSpc>
                      <a:defRPr sz="1600" b="0" i="0" u="none" strike="noStrike" kern="1200" baseline="0">
                        <a:solidFill>
                          <a:schemeClr val="tx1"/>
                        </a:solidFill>
                        <a:latin typeface="+mn-ea"/>
                        <a:ea typeface="+mn-ea"/>
                        <a:cs typeface="+mn-cs"/>
                      </a:defRPr>
                    </a:pPr>
                    <a:fld id="{36602443-370C-4363-870F-1E51C15B033A}" type="CATEGORYNAME">
                      <a:rPr lang="ja-JP" altLang="en-US" sz="1600">
                        <a:solidFill>
                          <a:schemeClr val="tx1"/>
                        </a:solidFill>
                        <a:latin typeface="+mn-ea"/>
                        <a:ea typeface="+mn-ea"/>
                      </a:rPr>
                      <a:pPr>
                        <a:lnSpc>
                          <a:spcPts val="1680"/>
                        </a:lnSpc>
                        <a:defRPr sz="1600">
                          <a:solidFill>
                            <a:schemeClr val="tx1"/>
                          </a:solidFill>
                          <a:latin typeface="+mn-ea"/>
                        </a:defRPr>
                      </a:pPr>
                      <a:t>[分類名]</a:t>
                    </a:fld>
                    <a:r>
                      <a:rPr lang="ja-JP" altLang="en-US" sz="1600" baseline="0" dirty="0">
                        <a:solidFill>
                          <a:schemeClr val="tx1"/>
                        </a:solidFill>
                        <a:latin typeface="+mn-ea"/>
                        <a:ea typeface="+mn-ea"/>
                      </a:rPr>
                      <a:t>
</a:t>
                    </a:r>
                    <a:fld id="{19D74C7B-5F83-41E9-94C5-52881AADD43C}" type="PERCENTAGE">
                      <a:rPr lang="en-US" altLang="ja-JP" sz="1600" baseline="0" smtClean="0">
                        <a:solidFill>
                          <a:schemeClr val="tx1"/>
                        </a:solidFill>
                        <a:latin typeface="+mn-ea"/>
                        <a:ea typeface="+mn-ea"/>
                      </a:rPr>
                      <a:pPr>
                        <a:lnSpc>
                          <a:spcPts val="1680"/>
                        </a:lnSpc>
                        <a:defRPr sz="1600">
                          <a:solidFill>
                            <a:schemeClr val="tx1"/>
                          </a:solidFill>
                          <a:latin typeface="+mn-ea"/>
                        </a:defRPr>
                      </a:pPr>
                      <a:t>[パーセンテージ]</a:t>
                    </a:fld>
                    <a:endParaRPr lang="ja-JP" altLang="en-US" sz="1600" baseline="0" dirty="0">
                      <a:solidFill>
                        <a:schemeClr val="tx1"/>
                      </a:solidFill>
                      <a:latin typeface="+mn-ea"/>
                      <a:ea typeface="+mn-ea"/>
                    </a:endParaRPr>
                  </a:p>
                </c:rich>
              </c:tx>
              <c:spPr>
                <a:solidFill>
                  <a:prstClr val="white"/>
                </a:solidFill>
                <a:ln>
                  <a:solidFill>
                    <a:prstClr val="black"/>
                  </a:solidFill>
                </a:ln>
                <a:effectLst/>
              </c:spPr>
              <c:txPr>
                <a:bodyPr rot="0" spcFirstLastPara="1" vertOverflow="clip" horzOverflow="clip" vert="horz" wrap="square" lIns="38100" tIns="19050" rIns="38100" bIns="19050" anchor="ctr" anchorCtr="1">
                  <a:spAutoFit/>
                </a:bodyPr>
                <a:lstStyle/>
                <a:p>
                  <a:pPr>
                    <a:lnSpc>
                      <a:spcPts val="1680"/>
                    </a:lnSpc>
                    <a:defRPr sz="1600" b="0" i="0" u="none" strike="noStrike" kern="1200" baseline="0">
                      <a:solidFill>
                        <a:schemeClr val="tx1"/>
                      </a:solidFill>
                      <a:latin typeface="+mn-ea"/>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2977665177398529"/>
                      <c:h val="0.14342889755814539"/>
                    </c:manualLayout>
                  </c15:layout>
                  <c15:dlblFieldTable/>
                  <c15:showDataLabelsRange val="0"/>
                </c:ext>
                <c:ext xmlns:c16="http://schemas.microsoft.com/office/drawing/2014/chart" uri="{C3380CC4-5D6E-409C-BE32-E72D297353CC}">
                  <c16:uniqueId val="{0000000B-6B45-4098-BE0F-8D280262B154}"/>
                </c:ext>
              </c:extLst>
            </c:dLbl>
            <c:dLbl>
              <c:idx val="6"/>
              <c:layout>
                <c:manualLayout>
                  <c:x val="3.0000002624672145E-2"/>
                  <c:y val="6.4931056435294468E-2"/>
                </c:manualLayout>
              </c:layout>
              <c:spPr>
                <a:solidFill>
                  <a:prstClr val="white"/>
                </a:solidFill>
                <a:ln>
                  <a:solidFill>
                    <a:prstClr val="black"/>
                  </a:solidFill>
                </a:ln>
                <a:effectLst/>
              </c:spPr>
              <c:txPr>
                <a:bodyPr rot="0" spcFirstLastPara="1" vertOverflow="clip" horzOverflow="clip" vert="horz" wrap="square" lIns="38100" tIns="19050" rIns="38100" bIns="19050" anchor="ctr" anchorCtr="1">
                  <a:spAutoFit/>
                </a:bodyPr>
                <a:lstStyle/>
                <a:p>
                  <a:pPr>
                    <a:defRPr sz="1600" b="0" i="0" u="none" strike="noStrike" kern="1200" baseline="0">
                      <a:solidFill>
                        <a:schemeClr val="tx1"/>
                      </a:solidFill>
                      <a:latin typeface="+mn-ea"/>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D-6B45-4098-BE0F-8D280262B154}"/>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600" b="0" i="0" u="none" strike="noStrike" kern="1200" baseline="0">
                    <a:solidFill>
                      <a:schemeClr val="tx1"/>
                    </a:solidFill>
                    <a:latin typeface="+mn-ea"/>
                    <a:ea typeface="+mn-ea"/>
                    <a:cs typeface="+mn-cs"/>
                  </a:defRPr>
                </a:pPr>
                <a:endParaRPr lang="ja-JP"/>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Sheet1!$A$2:$A$8</c:f>
              <c:strCache>
                <c:ptCount val="7"/>
                <c:pt idx="0">
                  <c:v>喀痰吸引</c:v>
                </c:pt>
                <c:pt idx="1">
                  <c:v>経管栄養</c:v>
                </c:pt>
                <c:pt idx="2">
                  <c:v>在宅酸素療法</c:v>
                </c:pt>
                <c:pt idx="3">
                  <c:v>吸入・
ネブライザー</c:v>
                </c:pt>
                <c:pt idx="4">
                  <c:v>気管切開部の管理</c:v>
                </c:pt>
                <c:pt idx="5">
                  <c:v>人工呼吸器による呼吸管理</c:v>
                </c:pt>
                <c:pt idx="6">
                  <c:v>その他</c:v>
                </c:pt>
              </c:strCache>
            </c:strRef>
          </c:cat>
          <c:val>
            <c:numRef>
              <c:f>Sheet1!$B$2:$B$8</c:f>
              <c:numCache>
                <c:formatCode>General</c:formatCode>
                <c:ptCount val="7"/>
                <c:pt idx="0">
                  <c:v>193</c:v>
                </c:pt>
                <c:pt idx="1">
                  <c:v>145</c:v>
                </c:pt>
                <c:pt idx="2">
                  <c:v>20</c:v>
                </c:pt>
                <c:pt idx="3">
                  <c:v>19</c:v>
                </c:pt>
                <c:pt idx="4">
                  <c:v>17</c:v>
                </c:pt>
                <c:pt idx="5">
                  <c:v>13</c:v>
                </c:pt>
                <c:pt idx="6">
                  <c:v>52</c:v>
                </c:pt>
              </c:numCache>
            </c:numRef>
          </c:val>
          <c:extLst>
            <c:ext xmlns:c16="http://schemas.microsoft.com/office/drawing/2014/chart" uri="{C3380CC4-5D6E-409C-BE32-E72D297353CC}">
              <c16:uniqueId val="{0000000E-6B45-4098-BE0F-8D280262B154}"/>
            </c:ext>
          </c:extLst>
        </c:ser>
        <c:dLbls>
          <c:showLegendKey val="0"/>
          <c:showVal val="0"/>
          <c:showCatName val="0"/>
          <c:showSerName val="0"/>
          <c:showPercent val="0"/>
          <c:showBubbleSize val="0"/>
          <c:showLeaderLines val="0"/>
        </c:dLbls>
        <c:firstSliceAng val="357"/>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0.00787</cdr:x>
      <cdr:y>0.72173</cdr:y>
    </cdr:from>
    <cdr:to>
      <cdr:x>0.21315</cdr:x>
      <cdr:y>1</cdr:y>
    </cdr:to>
    <cdr:sp macro="" textlink="">
      <cdr:nvSpPr>
        <cdr:cNvPr id="2" name="角丸四角形 9">
          <a:extLst xmlns:a="http://schemas.openxmlformats.org/drawingml/2006/main">
            <a:ext uri="{FF2B5EF4-FFF2-40B4-BE49-F238E27FC236}">
              <a16:creationId xmlns:a16="http://schemas.microsoft.com/office/drawing/2014/main" id="{555546E3-3EFE-4476-AB60-0F7D2E169849}"/>
            </a:ext>
          </a:extLst>
        </cdr:cNvPr>
        <cdr:cNvSpPr/>
      </cdr:nvSpPr>
      <cdr:spPr>
        <a:xfrm xmlns:a="http://schemas.openxmlformats.org/drawingml/2006/main">
          <a:off x="89976" y="3811472"/>
          <a:ext cx="2346341" cy="1469514"/>
        </a:xfrm>
        <a:prstGeom xmlns:a="http://schemas.openxmlformats.org/drawingml/2006/main" prst="roundRect">
          <a:avLst>
            <a:gd name="adj" fmla="val 13047"/>
          </a:avLst>
        </a:prstGeom>
        <a:noFill xmlns:a="http://schemas.openxmlformats.org/drawingml/2006/main"/>
      </cdr:spPr>
      <cdr:style>
        <a:lnRef xmlns:a="http://schemas.openxmlformats.org/drawingml/2006/main" idx="2">
          <a:schemeClr val="accent3"/>
        </a:lnRef>
        <a:fillRef xmlns:a="http://schemas.openxmlformats.org/drawingml/2006/main" idx="1">
          <a:schemeClr val="lt1"/>
        </a:fillRef>
        <a:effectRef xmlns:a="http://schemas.openxmlformats.org/drawingml/2006/main" idx="0">
          <a:schemeClr val="accent3"/>
        </a:effectRef>
        <a:fontRef xmlns:a="http://schemas.openxmlformats.org/drawingml/2006/main" idx="minor">
          <a:schemeClr val="dk1"/>
        </a:fontRef>
      </cdr:style>
      <cdr:txBody>
        <a:bodyPr xmlns:a="http://schemas.openxmlformats.org/drawingml/2006/main" lIns="36000" rIns="36000" rtlCol="0" anchor="t" anchorCtr="0"/>
        <a:lstStyle xmlns:a="http://schemas.openxmlformats.org/drawingml/2006/main">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xmlns:a="http://schemas.openxmlformats.org/drawingml/2006/main">
          <a:pPr algn="ctr"/>
          <a:r>
            <a:rPr lang="ja-JP" altLang="en-US" sz="1400" dirty="0"/>
            <a:t>「その他」の主な行為</a:t>
          </a:r>
          <a:endParaRPr lang="en-US" altLang="ja-JP" sz="1400" dirty="0"/>
        </a:p>
        <a:p xmlns:a="http://schemas.openxmlformats.org/drawingml/2006/main">
          <a:endParaRPr kumimoji="1" lang="en-US" altLang="ja-JP" sz="1400" dirty="0"/>
        </a:p>
        <a:p xmlns:a="http://schemas.openxmlformats.org/drawingml/2006/main">
          <a:r>
            <a:rPr kumimoji="1" lang="ja-JP" altLang="en-US" sz="1200" dirty="0"/>
            <a:t>・導尿</a:t>
          </a:r>
          <a:endParaRPr kumimoji="1" lang="en-US" altLang="ja-JP" sz="1200" dirty="0"/>
        </a:p>
        <a:p xmlns:a="http://schemas.openxmlformats.org/drawingml/2006/main">
          <a:r>
            <a:rPr kumimoji="1" lang="ja-JP" altLang="en-US" sz="1200" dirty="0"/>
            <a:t>・排痰補助装置の使用</a:t>
          </a:r>
          <a:endParaRPr kumimoji="1" lang="en-US" altLang="ja-JP" sz="1200" dirty="0"/>
        </a:p>
        <a:p xmlns:a="http://schemas.openxmlformats.org/drawingml/2006/main">
          <a:r>
            <a:rPr lang="ja-JP" altLang="en-US" sz="1200" dirty="0"/>
            <a:t>・血糖値測定・インスリン注射</a:t>
          </a:r>
          <a:endParaRPr kumimoji="1" lang="en-US" altLang="ja-JP" sz="1200" dirty="0"/>
        </a:p>
        <a:p xmlns:a="http://schemas.openxmlformats.org/drawingml/2006/main">
          <a:r>
            <a:rPr kumimoji="1" lang="ja-JP" altLang="en-US" sz="1200" dirty="0"/>
            <a:t>・人工肛門の管理　　ほか</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50375" cy="498966"/>
          </a:xfrm>
          <a:prstGeom prst="rect">
            <a:avLst/>
          </a:prstGeom>
        </p:spPr>
        <p:txBody>
          <a:bodyPr vert="horz" lIns="92215" tIns="46108" rIns="92215" bIns="461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1"/>
            <a:ext cx="2950374" cy="498966"/>
          </a:xfrm>
          <a:prstGeom prst="rect">
            <a:avLst/>
          </a:prstGeom>
        </p:spPr>
        <p:txBody>
          <a:bodyPr vert="horz" lIns="92215" tIns="46108" rIns="92215" bIns="46108" rtlCol="0"/>
          <a:lstStyle>
            <a:lvl1pPr algn="r">
              <a:defRPr sz="1200"/>
            </a:lvl1pPr>
          </a:lstStyle>
          <a:p>
            <a:fld id="{DEBA86C7-AEF6-4C5F-B8E9-5B9BCB90BAE9}" type="datetimeFigureOut">
              <a:rPr kumimoji="1" lang="ja-JP" altLang="en-US" smtClean="0"/>
              <a:t>2026/4/18</a:t>
            </a:fld>
            <a:endParaRPr kumimoji="1" lang="ja-JP" altLang="en-US"/>
          </a:p>
        </p:txBody>
      </p:sp>
      <p:sp>
        <p:nvSpPr>
          <p:cNvPr id="4" name="フッター プレースホルダー 3"/>
          <p:cNvSpPr>
            <a:spLocks noGrp="1"/>
          </p:cNvSpPr>
          <p:nvPr>
            <p:ph type="ftr" sz="quarter" idx="2"/>
          </p:nvPr>
        </p:nvSpPr>
        <p:spPr>
          <a:xfrm>
            <a:off x="3" y="9440372"/>
            <a:ext cx="2950375" cy="498966"/>
          </a:xfrm>
          <a:prstGeom prst="rect">
            <a:avLst/>
          </a:prstGeom>
        </p:spPr>
        <p:txBody>
          <a:bodyPr vert="horz" lIns="92215" tIns="46108" rIns="92215" bIns="461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15" tIns="46108" rIns="92215" bIns="46108" rtlCol="0" anchor="b"/>
          <a:lstStyle>
            <a:lvl1pPr algn="r">
              <a:defRPr sz="1200"/>
            </a:lvl1pPr>
          </a:lstStyle>
          <a:p>
            <a:fld id="{ED35769F-B99D-4B20-97AF-ABCE8B143D1C}" type="slidenum">
              <a:rPr kumimoji="1" lang="ja-JP" altLang="en-US" smtClean="0"/>
              <a:t>‹#›</a:t>
            </a:fld>
            <a:endParaRPr kumimoji="1" lang="ja-JP" altLang="en-US"/>
          </a:p>
        </p:txBody>
      </p:sp>
    </p:spTree>
    <p:extLst>
      <p:ext uri="{BB962C8B-B14F-4D97-AF65-F5344CB8AC3E}">
        <p14:creationId xmlns:p14="http://schemas.microsoft.com/office/powerpoint/2010/main" val="2333569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2215" tIns="46108" rIns="92215" bIns="461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2215" tIns="46108" rIns="92215" bIns="46108" rtlCol="0"/>
          <a:lstStyle>
            <a:lvl1pPr algn="r">
              <a:defRPr sz="1200"/>
            </a:lvl1pPr>
          </a:lstStyle>
          <a:p>
            <a:fld id="{A8574169-88EE-4485-90F4-CAB6FF1217EF}" type="datetimeFigureOut">
              <a:rPr kumimoji="1" lang="ja-JP" altLang="en-US" smtClean="0"/>
              <a:t>2026/4/18</a:t>
            </a:fld>
            <a:endParaRPr kumimoji="1" lang="ja-JP" altLang="en-US"/>
          </a:p>
        </p:txBody>
      </p:sp>
      <p:sp>
        <p:nvSpPr>
          <p:cNvPr id="4" name="スライド イメージ プレースホルダー 3"/>
          <p:cNvSpPr>
            <a:spLocks noGrp="1" noRot="1" noChangeAspect="1"/>
          </p:cNvSpPr>
          <p:nvPr>
            <p:ph type="sldImg" idx="2"/>
          </p:nvPr>
        </p:nvSpPr>
        <p:spPr>
          <a:xfrm>
            <a:off x="512763" y="609600"/>
            <a:ext cx="5800725" cy="3263900"/>
          </a:xfrm>
          <a:prstGeom prst="rect">
            <a:avLst/>
          </a:prstGeom>
          <a:noFill/>
          <a:ln w="12700">
            <a:solidFill>
              <a:prstClr val="black"/>
            </a:solidFill>
          </a:ln>
        </p:spPr>
        <p:txBody>
          <a:bodyPr vert="horz" lIns="92215" tIns="46108" rIns="92215" bIns="46108" rtlCol="0" anchor="ctr"/>
          <a:lstStyle/>
          <a:p>
            <a:endParaRPr lang="ja-JP" altLang="en-US"/>
          </a:p>
        </p:txBody>
      </p:sp>
      <p:sp>
        <p:nvSpPr>
          <p:cNvPr id="5" name="ノート プレースホルダー 4"/>
          <p:cNvSpPr>
            <a:spLocks noGrp="1"/>
          </p:cNvSpPr>
          <p:nvPr>
            <p:ph type="body" sz="quarter" idx="3"/>
          </p:nvPr>
        </p:nvSpPr>
        <p:spPr>
          <a:xfrm>
            <a:off x="388090" y="4226845"/>
            <a:ext cx="6049792" cy="5213802"/>
          </a:xfrm>
          <a:prstGeom prst="rect">
            <a:avLst/>
          </a:prstGeom>
        </p:spPr>
        <p:txBody>
          <a:bodyPr vert="horz" lIns="92215" tIns="46108" rIns="92215" bIns="4610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215" tIns="46108" rIns="92215" bIns="461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215" tIns="46108" rIns="92215" bIns="46108" rtlCol="0" anchor="b"/>
          <a:lstStyle>
            <a:lvl1pPr algn="r">
              <a:defRPr sz="1200"/>
            </a:lvl1pPr>
          </a:lstStyle>
          <a:p>
            <a:fld id="{FEA5652B-896F-4C94-8E65-C76D7A2765D2}" type="slidenum">
              <a:rPr kumimoji="1" lang="ja-JP" altLang="en-US" smtClean="0"/>
              <a:t>‹#›</a:t>
            </a:fld>
            <a:endParaRPr kumimoji="1" lang="ja-JP" altLang="en-US"/>
          </a:p>
        </p:txBody>
      </p:sp>
    </p:spTree>
    <p:extLst>
      <p:ext uri="{BB962C8B-B14F-4D97-AF65-F5344CB8AC3E}">
        <p14:creationId xmlns:p14="http://schemas.microsoft.com/office/powerpoint/2010/main" val="2818543099"/>
      </p:ext>
    </p:extLst>
  </p:cSld>
  <p:clrMap bg1="lt1" tx1="dk1" bg2="lt2" tx2="dk2" accent1="accent1" accent2="accent2" accent3="accent3" accent4="accent4" accent5="accent5" accent6="accent6" hlink="hlink" folHlink="folHlink"/>
  <p:notesStyle>
    <a:lvl1pPr marL="152400" indent="-304800" algn="l" defTabSz="914400" rtl="0" eaLnBrk="1" latinLnBrk="0" hangingPunct="1">
      <a:defRPr kumimoji="1" sz="1200" kern="1200">
        <a:solidFill>
          <a:schemeClr val="tx1"/>
        </a:solidFill>
        <a:latin typeface="+mj-ea"/>
        <a:ea typeface="+mj-ea"/>
        <a:cs typeface="+mn-cs"/>
      </a:defRPr>
    </a:lvl1pPr>
    <a:lvl2pPr marL="152400" indent="-304800" algn="l" defTabSz="914400" rtl="0" eaLnBrk="1" latinLnBrk="0" hangingPunct="1">
      <a:defRPr kumimoji="1" sz="1200" kern="1200">
        <a:solidFill>
          <a:schemeClr val="tx1"/>
        </a:solidFill>
        <a:latin typeface="+mj-ea"/>
        <a:ea typeface="+mj-ea"/>
        <a:cs typeface="+mn-cs"/>
      </a:defRPr>
    </a:lvl2pPr>
    <a:lvl3pPr marL="152400" indent="-304800" algn="l" defTabSz="914400" rtl="0" eaLnBrk="1" latinLnBrk="0" hangingPunct="1">
      <a:defRPr kumimoji="1" sz="1200" kern="1200">
        <a:solidFill>
          <a:schemeClr val="tx1"/>
        </a:solidFill>
        <a:latin typeface="+mj-ea"/>
        <a:ea typeface="+mj-ea"/>
        <a:cs typeface="+mn-cs"/>
      </a:defRPr>
    </a:lvl3pPr>
    <a:lvl4pPr marL="152400" indent="-304800" algn="l" defTabSz="914400" rtl="0" eaLnBrk="1" latinLnBrk="0" hangingPunct="1">
      <a:defRPr kumimoji="1" sz="1200" kern="1200">
        <a:solidFill>
          <a:schemeClr val="tx1"/>
        </a:solidFill>
        <a:latin typeface="+mj-ea"/>
        <a:ea typeface="+mj-ea"/>
        <a:cs typeface="+mn-cs"/>
      </a:defRPr>
    </a:lvl4pPr>
    <a:lvl5pPr marL="152400" indent="-304800" algn="l" defTabSz="914400" rtl="0" eaLnBrk="1" latinLnBrk="0" hangingPunct="1">
      <a:defRPr kumimoji="1" sz="1200" kern="1200">
        <a:solidFill>
          <a:schemeClr val="tx1"/>
        </a:solidFill>
        <a:latin typeface="+mj-ea"/>
        <a:ea typeface="+mj-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85800"/>
            <a:ext cx="5800725" cy="3263900"/>
          </a:xfrm>
        </p:spPr>
      </p:sp>
      <p:sp>
        <p:nvSpPr>
          <p:cNvPr id="3" name="ノート プレースホルダー 2"/>
          <p:cNvSpPr>
            <a:spLocks noGrp="1"/>
          </p:cNvSpPr>
          <p:nvPr>
            <p:ph type="body" idx="1"/>
          </p:nvPr>
        </p:nvSpPr>
        <p:spPr/>
        <p:txBody>
          <a:bodyPr/>
          <a:lstStyle/>
          <a:p>
            <a:r>
              <a:rPr kumimoji="1" lang="ja-JP" altLang="en-US" dirty="0"/>
              <a:t>○　転入等により、初めて医療的ケアを実施する先生方に、特別支援学校における医療的ケアの基本について説明する資料です。</a:t>
            </a:r>
            <a:endParaRPr kumimoji="1" lang="en-US" altLang="ja-JP" dirty="0"/>
          </a:p>
          <a:p>
            <a:r>
              <a:rPr kumimoji="1" lang="ja-JP" altLang="en-US" dirty="0"/>
              <a:t>○　学校の状況等に応じて、使用してください。</a:t>
            </a:r>
            <a:endParaRPr kumimoji="1" lang="en-US" altLang="ja-JP" dirty="0"/>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1</a:t>
            </a:fld>
            <a:endParaRPr kumimoji="1" lang="ja-JP" altLang="en-US"/>
          </a:p>
        </p:txBody>
      </p:sp>
    </p:spTree>
    <p:extLst>
      <p:ext uri="{BB962C8B-B14F-4D97-AF65-F5344CB8AC3E}">
        <p14:creationId xmlns:p14="http://schemas.microsoft.com/office/powerpoint/2010/main" val="2038675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r>
              <a:rPr kumimoji="1" lang="ja-JP" altLang="en-US" dirty="0"/>
              <a:t>○　</a:t>
            </a:r>
            <a:r>
              <a:rPr lang="ja-JP" altLang="en-US" dirty="0">
                <a:latin typeface="ＭＳ ゴシック" panose="020B0609070205080204" pitchFamily="49" charset="-128"/>
                <a:ea typeface="ＭＳ ゴシック" panose="020B0609070205080204" pitchFamily="49" charset="-128"/>
              </a:rPr>
              <a:t>「学校における医療的ケア実施の意義」についてです。</a:t>
            </a:r>
            <a:endParaRPr lang="en-US" altLang="ja-JP" dirty="0">
              <a:latin typeface="ＭＳ ゴシック" panose="020B0609070205080204" pitchFamily="49" charset="-128"/>
              <a:ea typeface="ＭＳ ゴシック" panose="020B0609070205080204" pitchFamily="49" charset="-128"/>
            </a:endParaRPr>
          </a:p>
          <a:p>
            <a:pPr algn="just"/>
            <a:r>
              <a:rPr lang="ja-JP" altLang="en-US" dirty="0">
                <a:latin typeface="ＭＳ ゴシック" panose="020B0609070205080204" pitchFamily="49" charset="-128"/>
                <a:ea typeface="ＭＳ ゴシック" panose="020B0609070205080204" pitchFamily="49" charset="-128"/>
              </a:rPr>
              <a:t>　「医療的ケア」は、児童生徒等の健康を支え、より良い状態で教育を受けられるようにするために必要なものであり、学校で医療的ケアを実施することは、医療的ケア児が他の通学生と学校で学ぶ上で不可欠なものです。</a:t>
            </a:r>
          </a:p>
          <a:p>
            <a:pPr algn="just"/>
            <a:r>
              <a:rPr lang="ja-JP" altLang="en-US" dirty="0">
                <a:latin typeface="ＭＳ ゴシック" panose="020B0609070205080204" pitchFamily="49" charset="-128"/>
                <a:ea typeface="ＭＳ ゴシック" panose="020B0609070205080204" pitchFamily="49" charset="-128"/>
              </a:rPr>
              <a:t>　　また、学校で医療的ケアを実施すること自体が、自立活動等の指導につながるものであり、「医療」か「教育」かと、分けることはできません。</a:t>
            </a:r>
          </a:p>
          <a:p>
            <a:pPr algn="just"/>
            <a:r>
              <a:rPr lang="ja-JP" altLang="en-US" dirty="0">
                <a:latin typeface="ＭＳ ゴシック" panose="020B0609070205080204" pitchFamily="49" charset="-128"/>
                <a:ea typeface="ＭＳ ゴシック" panose="020B0609070205080204" pitchFamily="49" charset="-128"/>
              </a:rPr>
              <a:t>　学校において医療的ケアを実施する際には、医療的ケア児の可能性を最大限に発揮させ、将来の自立や社会参加のために必要な力を培うという視点に立って、医療的ケアの種類や頻度のみに着目して画一的な対応を行うのではなく、一人一人の教育的ニーズに応じた指導を行うことが必要です。</a:t>
            </a:r>
            <a:endParaRPr kumimoji="1" lang="en-US" altLang="ja-JP" dirty="0"/>
          </a:p>
          <a:p>
            <a:pPr algn="just"/>
            <a:r>
              <a:rPr kumimoji="1" lang="ja-JP" altLang="en-US" dirty="0"/>
              <a:t>○　医療的ケアが必要な児童生徒に対して「学校において医療的ケアを実施すること」は、先程まで説明したように、「教育機会の確保」や「充実」につながるものです。</a:t>
            </a:r>
            <a:endParaRPr kumimoji="1" lang="en-US" altLang="ja-JP" dirty="0"/>
          </a:p>
          <a:p>
            <a:pPr algn="just"/>
            <a:r>
              <a:rPr kumimoji="1" lang="ja-JP" altLang="en-US" dirty="0"/>
              <a:t>○　このことは、単なる「機会の確保」だけにとどまらず、「学校生活を送りながら、経管栄養や導尿を行うことによる生活リズムの形成」は、自立活動における</a:t>
            </a:r>
            <a:r>
              <a:rPr kumimoji="1" lang="en-US" altLang="ja-JP" dirty="0"/>
              <a:t>『</a:t>
            </a:r>
            <a:r>
              <a:rPr kumimoji="1" lang="ja-JP" altLang="en-US" dirty="0"/>
              <a:t>健康の保持</a:t>
            </a:r>
            <a:r>
              <a:rPr kumimoji="1" lang="en-US" altLang="ja-JP" dirty="0"/>
              <a:t>』</a:t>
            </a:r>
            <a:r>
              <a:rPr kumimoji="1" lang="ja-JP" altLang="en-US" dirty="0"/>
              <a:t>や</a:t>
            </a:r>
            <a:r>
              <a:rPr kumimoji="1" lang="en-US" altLang="ja-JP" dirty="0"/>
              <a:t>『</a:t>
            </a:r>
            <a:r>
              <a:rPr kumimoji="1" lang="ja-JP" altLang="en-US" dirty="0"/>
              <a:t>心理的な安定</a:t>
            </a:r>
            <a:r>
              <a:rPr kumimoji="1" lang="en-US" altLang="ja-JP" dirty="0"/>
              <a:t>』</a:t>
            </a:r>
            <a:r>
              <a:rPr kumimoji="1" lang="ja-JP" altLang="en-US" dirty="0"/>
              <a:t>につながります。</a:t>
            </a:r>
            <a:endParaRPr kumimoji="1" lang="en-US" altLang="ja-JP" dirty="0"/>
          </a:p>
          <a:p>
            <a:pPr algn="just"/>
            <a:r>
              <a:rPr kumimoji="1" lang="ja-JP" altLang="en-US" dirty="0"/>
              <a:t>○　また、「吸引や姿勢変換の必要性など自分の意思や希望を伝える」ことは、自立活動における</a:t>
            </a:r>
            <a:r>
              <a:rPr kumimoji="1" lang="en-US" altLang="ja-JP" dirty="0"/>
              <a:t>『</a:t>
            </a:r>
            <a:r>
              <a:rPr kumimoji="1" lang="ja-JP" altLang="en-US" dirty="0"/>
              <a:t>コミュニケーション</a:t>
            </a:r>
            <a:r>
              <a:rPr kumimoji="1" lang="en-US" altLang="ja-JP" dirty="0"/>
              <a:t>』</a:t>
            </a:r>
            <a:r>
              <a:rPr kumimoji="1" lang="ja-JP" altLang="en-US" dirty="0"/>
              <a:t>や</a:t>
            </a:r>
            <a:r>
              <a:rPr kumimoji="1" lang="en-US" altLang="ja-JP" dirty="0"/>
              <a:t>『</a:t>
            </a:r>
            <a:r>
              <a:rPr kumimoji="1" lang="ja-JP" altLang="en-US" dirty="0"/>
              <a:t>人間関係の形成</a:t>
            </a:r>
            <a:r>
              <a:rPr kumimoji="1" lang="en-US" altLang="ja-JP" dirty="0"/>
              <a:t>』</a:t>
            </a:r>
            <a:r>
              <a:rPr kumimoji="1" lang="ja-JP" altLang="en-US" dirty="0"/>
              <a:t>につながります。</a:t>
            </a:r>
            <a:endParaRPr kumimoji="1" lang="en-US" altLang="ja-JP" dirty="0"/>
          </a:p>
          <a:p>
            <a:pPr algn="just"/>
            <a:r>
              <a:rPr kumimoji="1" lang="ja-JP" altLang="en-US" dirty="0"/>
              <a:t>○　このように、学校において医療的ケアを実施する際には、医療的ケアを単なるケアとして捉えるのではなく、指導の機会ともなり得ることを意識することが重要です。</a:t>
            </a:r>
          </a:p>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EB3D158C-410F-4B71-BB48-F1112887F4EF}" type="slidenum">
              <a:rPr kumimoji="1" lang="ja-JP" altLang="en-US" smtClean="0"/>
              <a:t>10</a:t>
            </a:fld>
            <a:endParaRPr kumimoji="1" lang="ja-JP" altLang="en-US"/>
          </a:p>
        </p:txBody>
      </p:sp>
    </p:spTree>
    <p:extLst>
      <p:ext uri="{BB962C8B-B14F-4D97-AF65-F5344CB8AC3E}">
        <p14:creationId xmlns:p14="http://schemas.microsoft.com/office/powerpoint/2010/main" val="821035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31813" y="622300"/>
            <a:ext cx="5842000" cy="3287713"/>
          </a:xfrm>
        </p:spPr>
      </p:sp>
      <p:sp>
        <p:nvSpPr>
          <p:cNvPr id="3" name="ノート プレースホルダー 2"/>
          <p:cNvSpPr>
            <a:spLocks noGrp="1"/>
          </p:cNvSpPr>
          <p:nvPr>
            <p:ph type="body" idx="1"/>
          </p:nvPr>
        </p:nvSpPr>
        <p:spPr/>
        <p:txBody>
          <a:bodyPr/>
          <a:lstStyle/>
          <a:p>
            <a:pPr algn="just"/>
            <a:r>
              <a:rPr kumimoji="1" lang="ja-JP" altLang="en-US" dirty="0"/>
              <a:t>○　こちらは、保護者向けリーフレットの裏面に掲載している受入れ手順の例です。</a:t>
            </a:r>
            <a:endParaRPr kumimoji="1" lang="en-US" altLang="ja-JP" dirty="0"/>
          </a:p>
          <a:p>
            <a:pPr algn="just"/>
            <a:r>
              <a:rPr kumimoji="1" lang="ja-JP" altLang="en-US" dirty="0"/>
              <a:t>○　リーフレットの文面よりも、少し丁寧に書いてありますので、参考にしてください。</a:t>
            </a:r>
            <a:endParaRPr kumimoji="1" lang="en-US" altLang="ja-JP" dirty="0"/>
          </a:p>
          <a:p>
            <a:pPr algn="just"/>
            <a:r>
              <a:rPr kumimoji="1" lang="ja-JP" altLang="en-US" dirty="0"/>
              <a:t>○　この流れでは、入学後に保護者に協力依頼することについても、下部に示しています。</a:t>
            </a:r>
            <a:endParaRPr kumimoji="1" lang="en-US" altLang="ja-JP" dirty="0"/>
          </a:p>
          <a:p>
            <a:pPr algn="just"/>
            <a:r>
              <a:rPr kumimoji="1" lang="ja-JP" altLang="en-US" dirty="0"/>
              <a:t>○　このように、「学校では何ができて」「何ができないか」について、十分確認しておくことが大切です。</a:t>
            </a:r>
            <a:endParaRPr kumimoji="1" lang="en-US" altLang="ja-JP" dirty="0"/>
          </a:p>
          <a:p>
            <a:pPr algn="just"/>
            <a:r>
              <a:rPr kumimoji="1" lang="ja-JP" altLang="en-US" dirty="0"/>
              <a:t>○　こういった手順を踏むことについては、障害者の権利に関する条約や障害者差別解消法で示されている合理的配慮の提供の観点から検討することにつながります。</a:t>
            </a:r>
            <a:endParaRPr kumimoji="1" lang="en-US" altLang="ja-JP" dirty="0"/>
          </a:p>
          <a:p>
            <a:pPr algn="just"/>
            <a:r>
              <a:rPr kumimoji="1" lang="ja-JP" altLang="en-US" dirty="0"/>
              <a:t>○　教育委員会や学校においては、医療的ケアの実施について相談を受けた際には、実施可能性について検討することが必要です。</a:t>
            </a:r>
            <a:endParaRPr kumimoji="1" lang="en-US" altLang="ja-JP" dirty="0"/>
          </a:p>
          <a:p>
            <a:pPr algn="just"/>
            <a:r>
              <a:rPr kumimoji="1" lang="ja-JP" altLang="en-US" dirty="0"/>
              <a:t>○　その際には、保護者の付添いについて、子どもの自立が促されるよう、「真に必要なとき」に限ることに配慮が必要です。</a:t>
            </a:r>
            <a:endParaRPr kumimoji="1" lang="en-US" altLang="ja-JP" dirty="0"/>
          </a:p>
          <a:p>
            <a:pPr algn="just"/>
            <a:r>
              <a:rPr kumimoji="1" lang="ja-JP" altLang="en-US" dirty="0"/>
              <a:t>○　また、「医療的ケア」は障がいではありませんので、医療的ケアの有無は、直接就学先の判断に影響を与えるものにはなりませんので、配慮が必要です。</a:t>
            </a:r>
            <a:endParaRPr kumimoji="1" lang="en-US" altLang="ja-JP" dirty="0"/>
          </a:p>
          <a:p>
            <a:pPr algn="just"/>
            <a:r>
              <a:rPr kumimoji="1" lang="ja-JP" altLang="en-US" dirty="0"/>
              <a:t>○　合わせて、平成</a:t>
            </a:r>
            <a:r>
              <a:rPr kumimoji="1" lang="en-US" altLang="ja-JP" dirty="0"/>
              <a:t>25</a:t>
            </a:r>
            <a:r>
              <a:rPr kumimoji="1" lang="ja-JP" altLang="en-US" dirty="0"/>
              <a:t>年に示された、新しい就学先決定の在り方についても留意して、相談することも重要です。</a:t>
            </a:r>
            <a:endParaRPr kumimoji="1" lang="en-US" altLang="ja-JP" dirty="0"/>
          </a:p>
        </p:txBody>
      </p:sp>
      <p:sp>
        <p:nvSpPr>
          <p:cNvPr id="4" name="スライド番号プレースホルダー 3"/>
          <p:cNvSpPr>
            <a:spLocks noGrp="1"/>
          </p:cNvSpPr>
          <p:nvPr>
            <p:ph type="sldNum" sz="quarter" idx="5"/>
          </p:nvPr>
        </p:nvSpPr>
        <p:spPr/>
        <p:txBody>
          <a:bodyPr/>
          <a:lstStyle/>
          <a:p>
            <a:fld id="{FEA5652B-896F-4C94-8E65-C76D7A2765D2}" type="slidenum">
              <a:rPr kumimoji="1" lang="ja-JP" altLang="en-US" smtClean="0"/>
              <a:t>11</a:t>
            </a:fld>
            <a:endParaRPr kumimoji="1" lang="ja-JP" altLang="en-US"/>
          </a:p>
        </p:txBody>
      </p:sp>
    </p:spTree>
    <p:extLst>
      <p:ext uri="{BB962C8B-B14F-4D97-AF65-F5344CB8AC3E}">
        <p14:creationId xmlns:p14="http://schemas.microsoft.com/office/powerpoint/2010/main" val="32481002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09600"/>
            <a:ext cx="5800725" cy="3263900"/>
          </a:xfrm>
        </p:spPr>
      </p:sp>
      <p:sp>
        <p:nvSpPr>
          <p:cNvPr id="3" name="ノート プレースホルダー 2"/>
          <p:cNvSpPr>
            <a:spLocks noGrp="1"/>
          </p:cNvSpPr>
          <p:nvPr>
            <p:ph type="body" idx="1"/>
          </p:nvPr>
        </p:nvSpPr>
        <p:spPr>
          <a:xfrm>
            <a:off x="388090" y="4226845"/>
            <a:ext cx="6049792" cy="5102601"/>
          </a:xfrm>
        </p:spPr>
        <p:txBody>
          <a:bodyPr/>
          <a:lstStyle/>
          <a:p>
            <a:pPr algn="just"/>
            <a:r>
              <a:rPr kumimoji="1" lang="ja-JP" altLang="en-US" dirty="0">
                <a:latin typeface="ＭＳ ゴシック" panose="020B0609070205080204" pitchFamily="49" charset="-128"/>
                <a:ea typeface="ＭＳ ゴシック" panose="020B0609070205080204" pitchFamily="49" charset="-128"/>
              </a:rPr>
              <a:t>○　最後に、「医療的ケアが必要な子どもたちが安全な環境で学習できる環境をつくるため」に不可欠な教員と医療的ケア看護職員の連携について、お話しします。</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医療的ケアを教育の充実につなげるためには、教員と医療的ケア看護職員の連携が不可欠なことはいうまでもありません。</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医療的ケアが必要な子どもたちが安全に学習できる環境をつくる上では、日常的な支援体制の構築と合わせて、緊急時の対応についても、十分検討しておくことが必要です。</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そういった「緊急事態」が発生する前には、「ヒヤリ・ハット」といわれる、重大な災害や事故には至らないものの、直結してもおかしくない一歩手前の事例が複数回起きているといわれています。</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ヒヤリ・ハット」の事例をできる限り、教員と看護師、さらに教員間や医療的ケア看護職員間で共有し、具体的な改善・防止策を検討し、取り組むことは、医療的ケアが必要な子どもたちが安全に学習できる環境をつくるために大変重要なことです。</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教員の専門性は言うまでもなく、授業や生徒指導など「教育活動」を行うことであり、医療的ケア看護職員は、医療の専門家であり、「医療的ケア」を行うことが専門性を発揮する場となります。</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このことを踏まえ、「医療的ケア看護職員は、その専門性を活かして医療的ケアを進め、教員がその専門性を活かしてサポート」し、「教員は、その専門性を活かして授業を進め、医療的ケア看護職員が、その専門性を活かしてサポート」するなど、密接に関連させることで、双方の専門性を発揮させ、児童生徒の成長・発達を最大限の促していくことが大切です。</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このことは、直接医療的ケアを実施する教員だけでなく、医療的ケアの必要な児童生徒等が在籍している学校の教職員全員が意識し、医療的ケアの必要な児童生徒だけでなく、全ての児童生徒が、安全な環境の下、十分な教育を受けられるよう、教育活動に取り組んでいただきたいと思います。</a:t>
            </a:r>
          </a:p>
          <a:p>
            <a:endParaRPr kumimoji="1" lang="ja-JP" altLang="en-US" dirty="0"/>
          </a:p>
          <a:p>
            <a:endParaRPr kumimoji="1" lang="en-US" altLang="ja-JP" dirty="0"/>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12</a:t>
            </a:fld>
            <a:endParaRPr kumimoji="1" lang="ja-JP" altLang="en-US"/>
          </a:p>
        </p:txBody>
      </p:sp>
    </p:spTree>
    <p:extLst>
      <p:ext uri="{BB962C8B-B14F-4D97-AF65-F5344CB8AC3E}">
        <p14:creationId xmlns:p14="http://schemas.microsoft.com/office/powerpoint/2010/main" val="2411232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2400" marR="0" lvl="0" indent="-304800" algn="just" defTabSz="914400" rtl="0" eaLnBrk="1" fontAlgn="auto" latinLnBrk="0" hangingPunct="1">
              <a:lnSpc>
                <a:spcPct val="100000"/>
              </a:lnSpc>
              <a:spcBef>
                <a:spcPts val="0"/>
              </a:spcBef>
              <a:spcAft>
                <a:spcPts val="0"/>
              </a:spcAft>
              <a:buClrTx/>
              <a:buSzTx/>
              <a:buFontTx/>
              <a:buNone/>
              <a:tabLst/>
              <a:defRPr/>
            </a:pPr>
            <a:r>
              <a:rPr kumimoji="1" lang="ja-JP" altLang="en-US" dirty="0">
                <a:latin typeface="ＭＳ ゴシック" panose="020B0609070205080204" pitchFamily="49" charset="-128"/>
                <a:ea typeface="ＭＳ ゴシック" panose="020B0609070205080204" pitchFamily="49" charset="-128"/>
              </a:rPr>
              <a:t>○　いわゆる「医療的ケア」は、従来から「一般的に学校や在宅等で日常的に行われている、たんの吸引・経管栄養・気管切開部の衛生管理等の医行為」を指す言葉として使われてきました。</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令和３年９</a:t>
            </a:r>
            <a:r>
              <a:rPr kumimoji="1" lang="ja-JP" altLang="en-US" sz="1200" dirty="0">
                <a:latin typeface="ＭＳ ゴシック" panose="020B0609070205080204" pitchFamily="49" charset="-128"/>
                <a:ea typeface="ＭＳ ゴシック" panose="020B0609070205080204" pitchFamily="49" charset="-128"/>
              </a:rPr>
              <a:t>月に施行された「医療的ケア児及びその家族に対する支援に関する法律」において、「医療的ケア」が、「人工呼吸器による呼吸管理、喀痰吸引その他の医療行為」としてはじめて法律上で定義されました。</a:t>
            </a:r>
            <a:endParaRPr kumimoji="1" lang="en-US" altLang="ja-JP" sz="1200" dirty="0">
              <a:latin typeface="ＭＳ ゴシック" panose="020B0609070205080204" pitchFamily="49" charset="-128"/>
              <a:ea typeface="ＭＳ ゴシック" panose="020B0609070205080204" pitchFamily="49" charset="-128"/>
            </a:endParaRPr>
          </a:p>
          <a:p>
            <a:pPr algn="just"/>
            <a:r>
              <a:rPr kumimoji="1" lang="ja-JP" altLang="en-US" sz="1200" dirty="0">
                <a:latin typeface="ＭＳ ゴシック" panose="020B0609070205080204" pitchFamily="49" charset="-128"/>
                <a:ea typeface="ＭＳ ゴシック" panose="020B0609070205080204" pitchFamily="49" charset="-128"/>
              </a:rPr>
              <a:t>○　道教委では、平成</a:t>
            </a:r>
            <a:r>
              <a:rPr kumimoji="1" lang="en-US" altLang="ja-JP" sz="1200" dirty="0">
                <a:latin typeface="ＭＳ ゴシック" panose="020B0609070205080204" pitchFamily="49" charset="-128"/>
                <a:ea typeface="ＭＳ ゴシック" panose="020B0609070205080204" pitchFamily="49" charset="-128"/>
              </a:rPr>
              <a:t>16</a:t>
            </a:r>
            <a:r>
              <a:rPr kumimoji="1" lang="ja-JP" altLang="en-US" sz="1200" dirty="0">
                <a:latin typeface="ＭＳ ゴシック" panose="020B0609070205080204" pitchFamily="49" charset="-128"/>
                <a:ea typeface="ＭＳ ゴシック" panose="020B0609070205080204" pitchFamily="49" charset="-128"/>
              </a:rPr>
              <a:t>年から、</a:t>
            </a:r>
            <a:r>
              <a:rPr lang="ja-JP" altLang="ja-JP" sz="1200" kern="0" dirty="0">
                <a:effectLst/>
                <a:latin typeface="ＭＳ ゴシック" panose="020B0609070205080204" pitchFamily="49" charset="-128"/>
                <a:ea typeface="ＭＳ ゴシック" panose="020B0609070205080204" pitchFamily="49" charset="-128"/>
                <a:cs typeface="ＭＳ明朝"/>
              </a:rPr>
              <a:t>道立学校において日常的に医療的ケアが必要な幼児児童生徒に対して、安全に医療的ケアを実施するために必要な条件等を</a:t>
            </a:r>
            <a:r>
              <a:rPr lang="ja-JP" altLang="en-US" sz="1200" kern="0" dirty="0">
                <a:effectLst/>
                <a:latin typeface="ＭＳ ゴシック" panose="020B0609070205080204" pitchFamily="49" charset="-128"/>
                <a:ea typeface="ＭＳ ゴシック" panose="020B0609070205080204" pitchFamily="49" charset="-128"/>
                <a:cs typeface="ＭＳ明朝"/>
              </a:rPr>
              <a:t>要項で</a:t>
            </a:r>
            <a:r>
              <a:rPr lang="ja-JP" altLang="ja-JP" sz="1200" kern="0" dirty="0">
                <a:effectLst/>
                <a:latin typeface="ＭＳ ゴシック" panose="020B0609070205080204" pitchFamily="49" charset="-128"/>
                <a:ea typeface="ＭＳ ゴシック" panose="020B0609070205080204" pitchFamily="49" charset="-128"/>
                <a:cs typeface="ＭＳ明朝"/>
              </a:rPr>
              <a:t>定め</a:t>
            </a:r>
            <a:r>
              <a:rPr lang="ja-JP" altLang="en-US" sz="1200" kern="0" dirty="0">
                <a:effectLst/>
                <a:latin typeface="ＭＳ ゴシック" panose="020B0609070205080204" pitchFamily="49" charset="-128"/>
                <a:ea typeface="ＭＳ ゴシック" panose="020B0609070205080204" pitchFamily="49" charset="-128"/>
                <a:cs typeface="ＭＳ明朝"/>
              </a:rPr>
              <a:t>ており、そこでは、医療的ケアを</a:t>
            </a:r>
            <a:r>
              <a:rPr lang="ja-JP" altLang="en-US" sz="1200" b="0" u="none" kern="0" dirty="0">
                <a:effectLst/>
                <a:latin typeface="ＭＳ ゴシック" panose="020B0609070205080204" pitchFamily="49" charset="-128"/>
                <a:ea typeface="ＭＳ ゴシック" panose="020B0609070205080204" pitchFamily="49" charset="-128"/>
                <a:cs typeface="ＭＳ明朝"/>
              </a:rPr>
              <a:t>「</a:t>
            </a:r>
            <a:r>
              <a:rPr lang="ja-JP" altLang="en-US" sz="1200" b="0" u="none" dirty="0">
                <a:solidFill>
                  <a:srgbClr val="FF0000"/>
                </a:solidFill>
                <a:latin typeface="ＭＳ ゴシック" panose="020B0609070205080204" pitchFamily="49" charset="-128"/>
                <a:ea typeface="ＭＳ ゴシック" panose="020B0609070205080204" pitchFamily="49" charset="-128"/>
              </a:rPr>
              <a:t>児童生徒等が生命の維持、健康状態の維持・改善のために必要とする喀痰吸引、経管栄養等、医師の指導の下で保護者が日常的に家庭で行っている行為で、学校生活を送る上で必要なもの</a:t>
            </a:r>
            <a:r>
              <a:rPr lang="ja-JP" altLang="en-US" sz="1200" b="0" u="none" kern="0" dirty="0">
                <a:effectLst/>
                <a:latin typeface="ＭＳ ゴシック" panose="020B0609070205080204" pitchFamily="49" charset="-128"/>
                <a:ea typeface="ＭＳ ゴシック" panose="020B0609070205080204" pitchFamily="49" charset="-128"/>
                <a:cs typeface="ＭＳ明朝"/>
              </a:rPr>
              <a:t>」と定義しています。</a:t>
            </a:r>
            <a:endParaRPr lang="en-US" altLang="ja-JP" sz="1200" b="0" u="none" kern="0" dirty="0">
              <a:effectLst/>
              <a:latin typeface="ＭＳ ゴシック" panose="020B0609070205080204" pitchFamily="49" charset="-128"/>
              <a:ea typeface="ＭＳ ゴシック" panose="020B0609070205080204" pitchFamily="49" charset="-128"/>
              <a:cs typeface="ＭＳ明朝"/>
            </a:endParaRPr>
          </a:p>
          <a:p>
            <a:pPr algn="just"/>
            <a:r>
              <a:rPr kumimoji="1" lang="ja-JP" altLang="en-US" sz="1200" b="0" u="none" dirty="0">
                <a:latin typeface="ＭＳ ゴシック" panose="020B0609070205080204" pitchFamily="49" charset="-128"/>
                <a:ea typeface="ＭＳ ゴシック" panose="020B0609070205080204" pitchFamily="49" charset="-128"/>
              </a:rPr>
              <a:t>○　学校における医療的ケアとは、児童生徒の生命や健康状態の維持等のために日常的に行われている行為で学校生活を送る上で必要なものについて、学校がその児童生徒の学びを保障するために実施体制を構築するものです。</a:t>
            </a:r>
            <a:endParaRPr kumimoji="1" lang="en-US" altLang="ja-JP" sz="1200" b="0" u="none" dirty="0">
              <a:latin typeface="ＭＳ ゴシック" panose="020B0609070205080204" pitchFamily="49" charset="-128"/>
              <a:ea typeface="ＭＳ ゴシック" panose="020B0609070205080204" pitchFamily="49" charset="-128"/>
            </a:endParaRPr>
          </a:p>
          <a:p>
            <a:endParaRPr kumimoji="1" lang="ja-JP" altLang="en-US"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5"/>
          </p:nvPr>
        </p:nvSpPr>
        <p:spPr/>
        <p:txBody>
          <a:bodyPr/>
          <a:lstStyle/>
          <a:p>
            <a:fld id="{FEA5652B-896F-4C94-8E65-C76D7A2765D2}" type="slidenum">
              <a:rPr kumimoji="1" lang="ja-JP" altLang="en-US" smtClean="0"/>
              <a:t>2</a:t>
            </a:fld>
            <a:endParaRPr kumimoji="1" lang="ja-JP" altLang="en-US"/>
          </a:p>
        </p:txBody>
      </p:sp>
    </p:spTree>
    <p:extLst>
      <p:ext uri="{BB962C8B-B14F-4D97-AF65-F5344CB8AC3E}">
        <p14:creationId xmlns:p14="http://schemas.microsoft.com/office/powerpoint/2010/main" val="558069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5938" y="617538"/>
            <a:ext cx="5802312" cy="3263900"/>
          </a:xfrm>
        </p:spPr>
      </p:sp>
      <p:sp>
        <p:nvSpPr>
          <p:cNvPr id="3" name="ノート プレースホルダー 2"/>
          <p:cNvSpPr>
            <a:spLocks noGrp="1"/>
          </p:cNvSpPr>
          <p:nvPr>
            <p:ph type="body" idx="1"/>
          </p:nvPr>
        </p:nvSpPr>
        <p:spPr/>
        <p:txBody>
          <a:bodyPr/>
          <a:lstStyle/>
          <a:p>
            <a:pPr marL="153465" indent="-306930" algn="just"/>
            <a:r>
              <a:rPr kumimoji="1" lang="ja-JP" altLang="en-US" dirty="0">
                <a:latin typeface="ＭＳ ゴシック" panose="020B0609070205080204" pitchFamily="49" charset="-128"/>
                <a:ea typeface="ＭＳ ゴシック" panose="020B0609070205080204" pitchFamily="49" charset="-128"/>
              </a:rPr>
              <a:t>○　こうした医療的ケアを必要とする幼児児童生徒が「医療的ケア児」と呼ばれており、法律上は</a:t>
            </a:r>
            <a:r>
              <a:rPr kumimoji="1" lang="ja-JP" altLang="en-US" b="0" dirty="0">
                <a:latin typeface="ＭＳ ゴシック" panose="020B0609070205080204" pitchFamily="49" charset="-128"/>
                <a:ea typeface="ＭＳ ゴシック" panose="020B0609070205080204" pitchFamily="49" charset="-128"/>
              </a:rPr>
              <a:t>「日常生活及び社会生活を営むために恒常的に医療的ケア（人工呼吸器による呼吸管理、喀痰吸引その他の医療行為）を受けることが不可欠である児童（</a:t>
            </a:r>
            <a:r>
              <a:rPr kumimoji="1" lang="en-US" altLang="ja-JP" b="0" dirty="0">
                <a:latin typeface="ＭＳ ゴシック" panose="020B0609070205080204" pitchFamily="49" charset="-128"/>
                <a:ea typeface="ＭＳ ゴシック" panose="020B0609070205080204" pitchFamily="49" charset="-128"/>
              </a:rPr>
              <a:t>18</a:t>
            </a:r>
            <a:r>
              <a:rPr kumimoji="1" lang="ja-JP" altLang="en-US" b="0" dirty="0">
                <a:latin typeface="ＭＳ ゴシック" panose="020B0609070205080204" pitchFamily="49" charset="-128"/>
                <a:ea typeface="ＭＳ ゴシック" panose="020B0609070205080204" pitchFamily="49" charset="-128"/>
              </a:rPr>
              <a:t>歳以上の高校生を含む）」と定義されています。</a:t>
            </a:r>
            <a:endParaRPr kumimoji="1" lang="en-US" altLang="ja-JP" b="0" dirty="0">
              <a:latin typeface="ＭＳ ゴシック" panose="020B0609070205080204" pitchFamily="49" charset="-128"/>
              <a:ea typeface="ＭＳ ゴシック" panose="020B0609070205080204" pitchFamily="49" charset="-128"/>
            </a:endParaRPr>
          </a:p>
          <a:p>
            <a:pPr marL="153465" indent="-306930" algn="just"/>
            <a:r>
              <a:rPr kumimoji="1" lang="ja-JP" altLang="en-US" dirty="0">
                <a:latin typeface="ＭＳ ゴシック" panose="020B0609070205080204" pitchFamily="49" charset="-128"/>
                <a:ea typeface="ＭＳ ゴシック" panose="020B0609070205080204" pitchFamily="49" charset="-128"/>
              </a:rPr>
              <a:t>○　学校には、たんの吸引等のほか、導尿やインスリン注射が必要な子どもなどが在籍しています。人工呼吸器の管理が必要な子どもは、特別支援学校だけでなく、小・中学校等にも在籍するなど、その対象や内容は高度化、多様化しています。</a:t>
            </a:r>
            <a:endParaRPr kumimoji="1" lang="en-US" altLang="ja-JP" dirty="0">
              <a:latin typeface="ＭＳ ゴシック" panose="020B0609070205080204" pitchFamily="49" charset="-128"/>
              <a:ea typeface="ＭＳ ゴシック" panose="020B0609070205080204" pitchFamily="49" charset="-128"/>
            </a:endParaRPr>
          </a:p>
          <a:p>
            <a:pPr marL="153465" indent="-306930" algn="just"/>
            <a:r>
              <a:rPr kumimoji="1" lang="ja-JP" altLang="en-US" dirty="0">
                <a:latin typeface="ＭＳ ゴシック" panose="020B0609070205080204" pitchFamily="49" charset="-128"/>
                <a:ea typeface="ＭＳ ゴシック" panose="020B0609070205080204" pitchFamily="49" charset="-128"/>
              </a:rPr>
              <a:t>○　スライドに「教員等による特定行為」として示した一部の医療的ケアは、研修を終了した教員が、「看護師の配置」「</a:t>
            </a:r>
            <a:r>
              <a:rPr kumimoji="1" lang="en-US" altLang="ja-JP" dirty="0">
                <a:latin typeface="ＭＳ ゴシック" panose="020B0609070205080204" pitchFamily="49" charset="-128"/>
                <a:ea typeface="ＭＳ ゴシック" panose="020B0609070205080204" pitchFamily="49" charset="-128"/>
              </a:rPr>
              <a:t>『</a:t>
            </a:r>
            <a:r>
              <a:rPr kumimoji="1" lang="ja-JP" altLang="en-US" dirty="0">
                <a:latin typeface="ＭＳ ゴシック" panose="020B0609070205080204" pitchFamily="49" charset="-128"/>
                <a:ea typeface="ＭＳ ゴシック" panose="020B0609070205080204" pitchFamily="49" charset="-128"/>
              </a:rPr>
              <a:t>登録特定行為事業所</a:t>
            </a:r>
            <a:r>
              <a:rPr kumimoji="1" lang="en-US" altLang="ja-JP" dirty="0">
                <a:latin typeface="ＭＳ ゴシック" panose="020B0609070205080204" pitchFamily="49" charset="-128"/>
                <a:ea typeface="ＭＳ ゴシック" panose="020B0609070205080204" pitchFamily="49" charset="-128"/>
              </a:rPr>
              <a:t>』</a:t>
            </a:r>
            <a:r>
              <a:rPr kumimoji="1" lang="ja-JP" altLang="en-US" dirty="0">
                <a:latin typeface="ＭＳ ゴシック" panose="020B0609070205080204" pitchFamily="49" charset="-128"/>
                <a:ea typeface="ＭＳ ゴシック" panose="020B0609070205080204" pitchFamily="49" charset="-128"/>
              </a:rPr>
              <a:t>として登録している」などの条件を満たしている学校において実施できます。</a:t>
            </a:r>
            <a:endParaRPr kumimoji="1" lang="en-US" altLang="ja-JP" dirty="0">
              <a:latin typeface="ＭＳ ゴシック" panose="020B0609070205080204" pitchFamily="49" charset="-128"/>
              <a:ea typeface="ＭＳ ゴシック" panose="020B0609070205080204" pitchFamily="49" charset="-128"/>
            </a:endParaRPr>
          </a:p>
          <a:p>
            <a:pPr marL="153465" indent="-306930" algn="just"/>
            <a:r>
              <a:rPr kumimoji="1" lang="ja-JP" altLang="en-US" dirty="0">
                <a:latin typeface="ＭＳ ゴシック" panose="020B0609070205080204" pitchFamily="49" charset="-128"/>
                <a:ea typeface="ＭＳ ゴシック" panose="020B0609070205080204" pitchFamily="49" charset="-128"/>
              </a:rPr>
              <a:t>○　ただし、小・中学校等において医療的ケアは、「保護者との連携を図りながら原則として看護師が実施する」とされていることから、医療的ケアが必要な児童生徒が小・中学校等に在籍する場合には、市町村教育委員会が、適切に看護師配置を進める必要があります。</a:t>
            </a:r>
            <a:endParaRPr kumimoji="1" lang="en-US" altLang="ja-JP"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CBD8C4F3-3FE4-486C-9CDE-1699DA9A5E9C}" type="slidenum">
              <a:rPr lang="ja-JP" altLang="en-US">
                <a:solidFill>
                  <a:prstClr val="black"/>
                </a:solidFill>
                <a:latin typeface="Calibri" panose="020F0502020204030204"/>
                <a:ea typeface="ＭＳ Ｐゴシック" panose="020B0600070205080204" pitchFamily="50" charset="-128"/>
              </a:rPr>
              <a:pPr/>
              <a:t>3</a:t>
            </a:fld>
            <a:endParaRPr lang="ja-JP" altLang="en-US">
              <a:solidFill>
                <a:prstClr val="black"/>
              </a:solidFill>
              <a:latin typeface="Calibri" panose="020F0502020204030204"/>
              <a:ea typeface="ＭＳ Ｐゴシック" panose="020B0600070205080204" pitchFamily="50" charset="-128"/>
            </a:endParaRPr>
          </a:p>
        </p:txBody>
      </p:sp>
    </p:spTree>
    <p:extLst>
      <p:ext uri="{BB962C8B-B14F-4D97-AF65-F5344CB8AC3E}">
        <p14:creationId xmlns:p14="http://schemas.microsoft.com/office/powerpoint/2010/main" val="3898720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39763"/>
            <a:ext cx="5800725" cy="3263900"/>
          </a:xfrm>
        </p:spPr>
      </p:sp>
      <p:sp>
        <p:nvSpPr>
          <p:cNvPr id="3" name="ノート プレースホルダー 2"/>
          <p:cNvSpPr>
            <a:spLocks noGrp="1"/>
          </p:cNvSpPr>
          <p:nvPr>
            <p:ph type="body" idx="1"/>
          </p:nvPr>
        </p:nvSpPr>
        <p:spPr/>
        <p:txBody>
          <a:bodyPr/>
          <a:lstStyle/>
          <a:p>
            <a:pPr algn="just"/>
            <a:r>
              <a:rPr kumimoji="1" lang="ja-JP" altLang="en-US" dirty="0"/>
              <a:t>○　研修を受けた教員が実施できる医療的ケアである「特定行為」には大きく分けて「経管栄養」と「吸引」があります。</a:t>
            </a:r>
            <a:endParaRPr kumimoji="1" lang="en-US" altLang="ja-JP" dirty="0"/>
          </a:p>
          <a:p>
            <a:pPr algn="just"/>
            <a:r>
              <a:rPr kumimoji="1" lang="ja-JP" altLang="en-US" dirty="0"/>
              <a:t>○　このうち、「経管栄養」は、誤嚥しやすいなど、口から食事を摂ることが難しい子どもに対して、鼻や胃に造設した「胃ろう」という穴に管をつなげて、栄養を注入する行為です。</a:t>
            </a:r>
            <a:endParaRPr kumimoji="1" lang="en-US" altLang="ja-JP" dirty="0"/>
          </a:p>
          <a:p>
            <a:pPr algn="just"/>
            <a:r>
              <a:rPr kumimoji="1" lang="ja-JP" altLang="en-US" dirty="0"/>
              <a:t>○　多くは、栄養価の高い液体をゆっくり注入しており、</a:t>
            </a:r>
            <a:r>
              <a:rPr kumimoji="1" lang="en-US" altLang="ja-JP" dirty="0"/>
              <a:t>30</a:t>
            </a:r>
            <a:r>
              <a:rPr kumimoji="1" lang="ja-JP" altLang="en-US" dirty="0"/>
              <a:t>分～</a:t>
            </a:r>
            <a:r>
              <a:rPr kumimoji="1" lang="en-US" altLang="ja-JP" dirty="0"/>
              <a:t>1</a:t>
            </a:r>
            <a:r>
              <a:rPr kumimoji="1" lang="ja-JP" altLang="en-US" dirty="0"/>
              <a:t>時間程度かかる場合もあります。</a:t>
            </a:r>
            <a:endParaRPr kumimoji="1" lang="en-US" altLang="ja-JP" dirty="0"/>
          </a:p>
          <a:p>
            <a:pPr algn="just"/>
            <a:r>
              <a:rPr kumimoji="1" lang="ja-JP" altLang="en-US" dirty="0"/>
              <a:t>○　最近は、「シリンジ」と言われる注射器でミキサー食を注入するお子さんも増えています。</a:t>
            </a:r>
            <a:endParaRPr kumimoji="1" lang="en-US" altLang="ja-JP" dirty="0"/>
          </a:p>
          <a:p>
            <a:pPr algn="just"/>
            <a:r>
              <a:rPr kumimoji="1" lang="ja-JP" altLang="en-US" dirty="0"/>
              <a:t>○　吸引は、「たん」や「よだれ」などが口や鼻、気管カニューレの中にたまりやすいお子さんに対して、電動の吸引器を用いてたまっている「たん」や「よだれ」を吸い取る行為です。</a:t>
            </a:r>
            <a:endParaRPr kumimoji="1" lang="en-US" altLang="ja-JP" dirty="0"/>
          </a:p>
          <a:p>
            <a:pPr algn="just"/>
            <a:r>
              <a:rPr kumimoji="1" lang="ja-JP" altLang="en-US" dirty="0"/>
              <a:t>○　「特定行為」として実施できるのは、「喉の手前」である「口の中」「鼻の中」と「気管カニューレの中」です。</a:t>
            </a:r>
            <a:endParaRPr kumimoji="1" lang="en-US" altLang="ja-JP" dirty="0"/>
          </a:p>
          <a:p>
            <a:pPr algn="just"/>
            <a:r>
              <a:rPr kumimoji="1" lang="ja-JP" altLang="en-US" dirty="0"/>
              <a:t>○　１回の実施に係る時間は、準備と片づけを入れても１～２分ですが、障がいの状態等によっては、５～</a:t>
            </a:r>
            <a:r>
              <a:rPr kumimoji="1" lang="en-US" altLang="ja-JP" dirty="0"/>
              <a:t>10</a:t>
            </a:r>
            <a:r>
              <a:rPr kumimoji="1" lang="ja-JP" altLang="en-US" dirty="0"/>
              <a:t>分おきに吸引する必要がある子どももいます。</a:t>
            </a:r>
            <a:endParaRPr kumimoji="1" lang="en-US" altLang="ja-JP" dirty="0"/>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4</a:t>
            </a:fld>
            <a:endParaRPr kumimoji="1" lang="ja-JP" altLang="en-US"/>
          </a:p>
        </p:txBody>
      </p:sp>
    </p:spTree>
    <p:extLst>
      <p:ext uri="{BB962C8B-B14F-4D97-AF65-F5344CB8AC3E}">
        <p14:creationId xmlns:p14="http://schemas.microsoft.com/office/powerpoint/2010/main" val="902803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09600"/>
            <a:ext cx="5800725" cy="3263900"/>
          </a:xfrm>
        </p:spPr>
      </p:sp>
      <p:sp>
        <p:nvSpPr>
          <p:cNvPr id="3" name="ノート プレースホルダー 2"/>
          <p:cNvSpPr>
            <a:spLocks noGrp="1"/>
          </p:cNvSpPr>
          <p:nvPr>
            <p:ph type="body" idx="1"/>
          </p:nvPr>
        </p:nvSpPr>
        <p:spPr/>
        <p:txBody>
          <a:bodyPr/>
          <a:lstStyle/>
          <a:p>
            <a:pPr algn="just"/>
            <a:r>
              <a:rPr kumimoji="1" lang="ja-JP" altLang="en-US" dirty="0"/>
              <a:t>○　次に、医療的ケア実施までの経緯と、医療的ケアにかかわる現状についてお話しします。</a:t>
            </a:r>
            <a:endParaRPr kumimoji="1" lang="en-US" altLang="ja-JP" dirty="0"/>
          </a:p>
          <a:p>
            <a:pPr algn="just"/>
            <a:r>
              <a:rPr kumimoji="1" lang="ja-JP" altLang="en-US" dirty="0"/>
              <a:t>○　平成になったころから、特別支援学校において医療的ケアを実施してほしいとの要望の高まりが見られました。</a:t>
            </a:r>
            <a:endParaRPr kumimoji="1" lang="en-US" altLang="ja-JP" dirty="0"/>
          </a:p>
          <a:p>
            <a:pPr algn="just"/>
            <a:r>
              <a:rPr kumimoji="1" lang="ja-JP" altLang="en-US" dirty="0"/>
              <a:t>○　そのような中、文部科学省（スライドでは「文科省」）が平成</a:t>
            </a:r>
            <a:r>
              <a:rPr kumimoji="1" lang="en-US" altLang="ja-JP" dirty="0"/>
              <a:t>15</a:t>
            </a:r>
            <a:r>
              <a:rPr kumimoji="1" lang="ja-JP" altLang="en-US" dirty="0"/>
              <a:t>・</a:t>
            </a:r>
            <a:r>
              <a:rPr kumimoji="1" lang="en-US" altLang="ja-JP" dirty="0"/>
              <a:t>16</a:t>
            </a:r>
            <a:r>
              <a:rPr kumimoji="1" lang="ja-JP" altLang="en-US" dirty="0"/>
              <a:t>年に、モデル事業を実施しました。</a:t>
            </a:r>
            <a:endParaRPr kumimoji="1" lang="en-US" altLang="ja-JP" dirty="0"/>
          </a:p>
          <a:p>
            <a:pPr algn="just"/>
            <a:r>
              <a:rPr kumimoji="1" lang="ja-JP" altLang="en-US" dirty="0"/>
              <a:t>○　道教委でも平成</a:t>
            </a:r>
            <a:r>
              <a:rPr kumimoji="1" lang="en-US" altLang="ja-JP" dirty="0"/>
              <a:t>16</a:t>
            </a:r>
            <a:r>
              <a:rPr kumimoji="1" lang="ja-JP" altLang="en-US" dirty="0"/>
              <a:t>年からこのモデル事業を実施し、その中では、先程説明した「たんの吸引」や「経管栄養」等の「特定行為」について、看護師が常駐し、一定の研修を受けた教員が実施することについての安全性について確認し、「一定の要件の下で行うことはやむを得ない」とする「違法性阻却」の考えにより、特別支援学校において実施できることとしました。</a:t>
            </a:r>
            <a:endParaRPr kumimoji="1" lang="en-US" altLang="ja-JP" dirty="0"/>
          </a:p>
          <a:p>
            <a:pPr algn="just"/>
            <a:r>
              <a:rPr kumimoji="1" lang="ja-JP" altLang="en-US" dirty="0"/>
              <a:t>○　その後、平成</a:t>
            </a:r>
            <a:r>
              <a:rPr kumimoji="1" lang="en-US" altLang="ja-JP" dirty="0"/>
              <a:t>23</a:t>
            </a:r>
            <a:r>
              <a:rPr kumimoji="1" lang="ja-JP" altLang="en-US" dirty="0"/>
              <a:t>年の社会福祉士及び介護福祉士法の改正により、一定の研修を受けた教員が一定の条件の下、特定行為を制度上実施できることとなりました。</a:t>
            </a:r>
            <a:endParaRPr kumimoji="1" lang="en-US" altLang="ja-JP" dirty="0"/>
          </a:p>
          <a:p>
            <a:pPr algn="just"/>
            <a:r>
              <a:rPr kumimoji="1" lang="ja-JP" altLang="en-US" dirty="0"/>
              <a:t>○　この制度実施から</a:t>
            </a:r>
            <a:r>
              <a:rPr kumimoji="1" lang="en-US" altLang="ja-JP" dirty="0"/>
              <a:t>5</a:t>
            </a:r>
            <a:r>
              <a:rPr kumimoji="1" lang="ja-JP" altLang="en-US" dirty="0"/>
              <a:t>年を経て、医療の進歩等に伴う様々な課題への対応が求められたため、文部科学省では改めて検討を行い、平成</a:t>
            </a:r>
            <a:r>
              <a:rPr kumimoji="1" lang="en-US" altLang="ja-JP" dirty="0"/>
              <a:t>31</a:t>
            </a:r>
            <a:r>
              <a:rPr kumimoji="1" lang="ja-JP" altLang="en-US" dirty="0"/>
              <a:t>年</a:t>
            </a:r>
            <a:r>
              <a:rPr kumimoji="1" lang="en-US" altLang="ja-JP" dirty="0"/>
              <a:t>3</a:t>
            </a:r>
            <a:r>
              <a:rPr kumimoji="1" lang="ja-JP" altLang="en-US" dirty="0"/>
              <a:t>月に「学校における医療的ケアの今後の対応について」を示しました。</a:t>
            </a:r>
            <a:endParaRPr kumimoji="1" lang="en-US" altLang="ja-JP" dirty="0"/>
          </a:p>
          <a:p>
            <a:pPr algn="just"/>
            <a:r>
              <a:rPr kumimoji="1" lang="ja-JP" altLang="en-US" dirty="0"/>
              <a:t>○　</a:t>
            </a:r>
            <a:r>
              <a:rPr kumimoji="1" lang="ja-JP" altLang="en-US" dirty="0">
                <a:latin typeface="ＭＳ ゴシック" panose="020B0609070205080204" pitchFamily="49" charset="-128"/>
                <a:ea typeface="ＭＳ ゴシック" panose="020B0609070205080204" pitchFamily="49" charset="-128"/>
              </a:rPr>
              <a:t>令和３</a:t>
            </a:r>
            <a:r>
              <a:rPr lang="ja-JP" altLang="en-US" dirty="0">
                <a:latin typeface="ＭＳ ゴシック" panose="020B0609070205080204" pitchFamily="49" charset="-128"/>
                <a:ea typeface="ＭＳ ゴシック" panose="020B0609070205080204" pitchFamily="49" charset="-128"/>
              </a:rPr>
              <a:t>年６月には、</a:t>
            </a:r>
            <a:r>
              <a:rPr kumimoji="1" lang="ja-JP" altLang="en-US" dirty="0">
                <a:latin typeface="ＭＳ ゴシック" panose="020B0609070205080204" pitchFamily="49" charset="-128"/>
                <a:ea typeface="ＭＳ ゴシック" panose="020B0609070205080204" pitchFamily="49" charset="-128"/>
              </a:rPr>
              <a:t>「医療技術の進歩に伴い医療的ケア児が増加」していること、「医療的ケア児の心身の状況等に応じた適切な支援を受けられるようにすることが重要な課題となっている」状況を踏まえ、</a:t>
            </a:r>
          </a:p>
          <a:p>
            <a:pPr algn="just"/>
            <a:r>
              <a:rPr kumimoji="1" lang="ja-JP" altLang="en-US" dirty="0">
                <a:latin typeface="ＭＳ ゴシック" panose="020B0609070205080204" pitchFamily="49" charset="-128"/>
                <a:ea typeface="ＭＳ ゴシック" panose="020B0609070205080204" pitchFamily="49" charset="-128"/>
              </a:rPr>
              <a:t>　①　医療的ケア児の健やかな成長を図るとともに、その家族の離職の防止に資する</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②　安心して子どもを生み、育てることができる社会の実現に寄与する</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ことを目的として、</a:t>
            </a:r>
            <a:r>
              <a:rPr lang="ja-JP" altLang="en-US" dirty="0">
                <a:latin typeface="ＭＳ ゴシック" panose="020B0609070205080204" pitchFamily="49" charset="-128"/>
                <a:ea typeface="ＭＳ ゴシック" panose="020B0609070205080204" pitchFamily="49" charset="-128"/>
              </a:rPr>
              <a:t>「医療的ケア児及びその家族に対する支援に関する法律」、通称「医療的ケア児支援法」が成立し、同年</a:t>
            </a:r>
            <a:r>
              <a:rPr lang="en-US" altLang="ja-JP" dirty="0">
                <a:latin typeface="ＭＳ ゴシック" panose="020B0609070205080204" pitchFamily="49" charset="-128"/>
                <a:ea typeface="ＭＳ ゴシック" panose="020B0609070205080204" pitchFamily="49" charset="-128"/>
              </a:rPr>
              <a:t>9</a:t>
            </a:r>
            <a:r>
              <a:rPr lang="ja-JP" altLang="en-US" dirty="0">
                <a:latin typeface="ＭＳ ゴシック" panose="020B0609070205080204" pitchFamily="49" charset="-128"/>
                <a:ea typeface="ＭＳ ゴシック" panose="020B0609070205080204" pitchFamily="49" charset="-128"/>
              </a:rPr>
              <a:t>月に施行されました。</a:t>
            </a:r>
            <a:endParaRPr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こうした中、</a:t>
            </a:r>
            <a:r>
              <a:rPr lang="ja-JP" altLang="en-US" dirty="0">
                <a:latin typeface="ＭＳ ゴシック" panose="020B0609070205080204" pitchFamily="49" charset="-128"/>
                <a:ea typeface="ＭＳ ゴシック" panose="020B0609070205080204" pitchFamily="49" charset="-128"/>
              </a:rPr>
              <a:t>文部科学省からは、学校における医療的ケアに関する基本的な考え方を示した「小学校等における医療的ケア実施支援資料～医療的ケア児を安心・安全に受け入れるために～」が公表されています。</a:t>
            </a:r>
            <a:endParaRPr kumimoji="1" lang="ja-JP" altLang="en-US"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5</a:t>
            </a:fld>
            <a:endParaRPr kumimoji="1" lang="ja-JP" altLang="en-US"/>
          </a:p>
        </p:txBody>
      </p:sp>
    </p:spTree>
    <p:extLst>
      <p:ext uri="{BB962C8B-B14F-4D97-AF65-F5344CB8AC3E}">
        <p14:creationId xmlns:p14="http://schemas.microsoft.com/office/powerpoint/2010/main" val="4038030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44513" y="625475"/>
            <a:ext cx="5889625" cy="3313113"/>
          </a:xfrm>
        </p:spPr>
      </p:sp>
      <p:sp>
        <p:nvSpPr>
          <p:cNvPr id="3" name="ノート プレースホルダー 2"/>
          <p:cNvSpPr>
            <a:spLocks noGrp="1"/>
          </p:cNvSpPr>
          <p:nvPr>
            <p:ph type="body" idx="1"/>
          </p:nvPr>
        </p:nvSpPr>
        <p:spPr/>
        <p:txBody>
          <a:bodyPr/>
          <a:lstStyle/>
          <a:p>
            <a:pPr algn="just">
              <a:lnSpc>
                <a:spcPct val="125000"/>
              </a:lnSpc>
            </a:pPr>
            <a:r>
              <a:rPr lang="ja-JP" altLang="en-US" dirty="0">
                <a:latin typeface="ＭＳ ゴシック" panose="020B0609070205080204" pitchFamily="49" charset="-128"/>
                <a:ea typeface="ＭＳ ゴシック" panose="020B0609070205080204" pitchFamily="49" charset="-128"/>
              </a:rPr>
              <a:t>○　こちらは、札幌市を除く、道内の医療的ケアの対象児童生徒数のここ５年間の推移です。</a:t>
            </a:r>
            <a:endParaRPr lang="en-US" altLang="ja-JP" dirty="0">
              <a:latin typeface="ＭＳ ゴシック" panose="020B0609070205080204" pitchFamily="49" charset="-128"/>
              <a:ea typeface="ＭＳ ゴシック" panose="020B0609070205080204" pitchFamily="49" charset="-128"/>
            </a:endParaRPr>
          </a:p>
          <a:p>
            <a:pPr algn="just">
              <a:lnSpc>
                <a:spcPct val="125000"/>
              </a:lnSpc>
            </a:pPr>
            <a:r>
              <a:rPr lang="ja-JP" altLang="en-US" dirty="0">
                <a:latin typeface="ＭＳ ゴシック" panose="020B0609070205080204" pitchFamily="49" charset="-128"/>
                <a:ea typeface="ＭＳ ゴシック" panose="020B0609070205080204" pitchFamily="49" charset="-128"/>
              </a:rPr>
              <a:t>○　ここ数年は総数こそは減少傾向にありますが、特別支援学校の訪問教育学級の児童生徒が大幅に減少しているのに対し、小・中学校、高等学校を含む通学生の人数は増加しています。</a:t>
            </a:r>
            <a:endParaRPr lang="en-US" altLang="ja-JP" dirty="0">
              <a:latin typeface="ＭＳ ゴシック" panose="020B0609070205080204" pitchFamily="49" charset="-128"/>
              <a:ea typeface="ＭＳ ゴシック" panose="020B0609070205080204" pitchFamily="49" charset="-128"/>
            </a:endParaRPr>
          </a:p>
          <a:p>
            <a:pPr algn="just">
              <a:lnSpc>
                <a:spcPct val="125000"/>
              </a:lnSpc>
            </a:pPr>
            <a:r>
              <a:rPr lang="ja-JP" altLang="en-US" dirty="0">
                <a:latin typeface="ＭＳ ゴシック" panose="020B0609070205080204" pitchFamily="49" charset="-128"/>
                <a:ea typeface="ＭＳ ゴシック" panose="020B0609070205080204" pitchFamily="49" charset="-128"/>
              </a:rPr>
              <a:t>○　学校に通学している医療的ケア児の割合は、この５年間で</a:t>
            </a:r>
            <a:r>
              <a:rPr lang="en-US" altLang="ja-JP" dirty="0">
                <a:latin typeface="ＭＳ ゴシック" panose="020B0609070205080204" pitchFamily="49" charset="-128"/>
                <a:ea typeface="ＭＳ ゴシック" panose="020B0609070205080204" pitchFamily="49" charset="-128"/>
              </a:rPr>
              <a:t>54</a:t>
            </a:r>
            <a:r>
              <a:rPr lang="ja-JP" altLang="en-US" dirty="0">
                <a:latin typeface="ＭＳ ゴシック" panose="020B0609070205080204" pitchFamily="49" charset="-128"/>
                <a:ea typeface="ＭＳ ゴシック" panose="020B0609070205080204" pitchFamily="49" charset="-128"/>
              </a:rPr>
              <a:t>％から</a:t>
            </a:r>
            <a:r>
              <a:rPr lang="en-US" altLang="ja-JP" dirty="0">
                <a:latin typeface="ＭＳ ゴシック" panose="020B0609070205080204" pitchFamily="49" charset="-128"/>
                <a:ea typeface="ＭＳ ゴシック" panose="020B0609070205080204" pitchFamily="49" charset="-128"/>
              </a:rPr>
              <a:t>75%</a:t>
            </a:r>
            <a:r>
              <a:rPr lang="ja-JP" altLang="en-US" dirty="0">
                <a:latin typeface="ＭＳ ゴシック" panose="020B0609070205080204" pitchFamily="49" charset="-128"/>
                <a:ea typeface="ＭＳ ゴシック" panose="020B0609070205080204" pitchFamily="49" charset="-128"/>
              </a:rPr>
              <a:t>に増加しました。</a:t>
            </a:r>
            <a:endParaRPr lang="en-US" altLang="ja-JP"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C1374942-53C0-4517-9538-C0A3A84B43BA}" type="slidenum">
              <a:rPr kumimoji="1" lang="ja-JP" altLang="en-US" smtClean="0"/>
              <a:t>6</a:t>
            </a:fld>
            <a:endParaRPr kumimoji="1" lang="ja-JP" altLang="en-US"/>
          </a:p>
        </p:txBody>
      </p:sp>
    </p:spTree>
    <p:extLst>
      <p:ext uri="{BB962C8B-B14F-4D97-AF65-F5344CB8AC3E}">
        <p14:creationId xmlns:p14="http://schemas.microsoft.com/office/powerpoint/2010/main" val="1396732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2763" y="609600"/>
            <a:ext cx="5800725" cy="3263900"/>
          </a:xfrm>
        </p:spPr>
      </p:sp>
      <p:sp>
        <p:nvSpPr>
          <p:cNvPr id="3" name="ノート プレースホルダー 2"/>
          <p:cNvSpPr>
            <a:spLocks noGrp="1"/>
          </p:cNvSpPr>
          <p:nvPr>
            <p:ph type="body" idx="1"/>
          </p:nvPr>
        </p:nvSpPr>
        <p:spPr/>
        <p:txBody>
          <a:bodyPr/>
          <a:lstStyle/>
          <a:p>
            <a:pPr algn="just"/>
            <a:r>
              <a:rPr kumimoji="1" lang="ja-JP" altLang="en-US" dirty="0">
                <a:latin typeface="ＭＳ ゴシック" panose="020B0609070205080204" pitchFamily="49" charset="-128"/>
                <a:ea typeface="ＭＳ ゴシック" panose="020B0609070205080204" pitchFamily="49" charset="-128"/>
              </a:rPr>
              <a:t>○　こちらは、令和</a:t>
            </a:r>
            <a:r>
              <a:rPr kumimoji="1" lang="en-US" altLang="ja-JP" dirty="0">
                <a:latin typeface="ＭＳ ゴシック" panose="020B0609070205080204" pitchFamily="49" charset="-128"/>
                <a:ea typeface="ＭＳ ゴシック" panose="020B0609070205080204" pitchFamily="49" charset="-128"/>
              </a:rPr>
              <a:t>7</a:t>
            </a:r>
            <a:r>
              <a:rPr kumimoji="1" lang="ja-JP" altLang="en-US" dirty="0">
                <a:latin typeface="ＭＳ ゴシック" panose="020B0609070205080204" pitchFamily="49" charset="-128"/>
                <a:ea typeface="ＭＳ ゴシック" panose="020B0609070205080204" pitchFamily="49" charset="-128"/>
              </a:rPr>
              <a:t>年５月１日現在の道内の学校で実施されている医療的ケアの行為別の割合を特別支援学校と小・中学校、高等学校のそれぞれについて示したものです。特別支援学校は訪問教育学級は除き、通学生に対して校内で実施しているケアのみを示しています。</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〇　特別支援学校においては、喀痰吸引、経管栄養が全体の</a:t>
            </a:r>
            <a:r>
              <a:rPr kumimoji="1" lang="en-US" altLang="ja-JP" dirty="0">
                <a:latin typeface="ＭＳ ゴシック" panose="020B0609070205080204" pitchFamily="49" charset="-128"/>
                <a:ea typeface="ＭＳ ゴシック" panose="020B0609070205080204" pitchFamily="49" charset="-128"/>
              </a:rPr>
              <a:t>74</a:t>
            </a:r>
            <a:r>
              <a:rPr kumimoji="1" lang="ja-JP" altLang="en-US" dirty="0">
                <a:latin typeface="ＭＳ ゴシック" panose="020B0609070205080204" pitchFamily="49" charset="-128"/>
                <a:ea typeface="ＭＳ ゴシック" panose="020B0609070205080204" pitchFamily="49" charset="-128"/>
              </a:rPr>
              <a:t>パーセントを占めています。この上位２つの行為の割合はここ数年大きく変わっていませんが、それ以外の行為については、呼吸に関するケアの割合が高くなっている傾向にあります。</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〇　なお、特別支援学校における喀痰吸引と経管栄養については、喀痰吸引等研修を受講し、一定の範囲内の行為を認められた教員によっても医療的ケアが実施されていますが、これは単に医療的ケアに携わる人員を増やすことだけではなく、特別支援学校に在籍する医療的ケア児の教育的ニーズを的確に把握し、必要な支援を行うために重要な専門性の一つであるといえます。</a:t>
            </a:r>
            <a:endParaRPr kumimoji="1" lang="en-US" altLang="ja-JP" dirty="0">
              <a:latin typeface="ＭＳ ゴシック" panose="020B0609070205080204" pitchFamily="49" charset="-128"/>
              <a:ea typeface="ＭＳ ゴシック" panose="020B0609070205080204" pitchFamily="49" charset="-128"/>
            </a:endParaRPr>
          </a:p>
          <a:p>
            <a:pPr algn="just"/>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〇　一方、小・中学校、高等学校に在籍する医療的ケア児が必要とするケアは、経管栄養や喀痰吸引に加え、導尿や血糖値測定等も割合として高い傾向にあります。なお、通常の学級のみとした場合は、血糖値測定・インスリン注射と導尿が９割近くとなります。</a:t>
            </a:r>
            <a:endParaRPr kumimoji="1" lang="en-US" altLang="ja-JP"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〇　導尿や血糖値測定等については、児童生徒によっては、将来の自立や社会参加に向け、比較的早い段階から、自分でケアを行うことができるように指導していくことが大切となる場合も多く、単に学校看護師を配置してケアを提供するというだけではなく、学校生活を通じて、児童生徒にどういった力を身に付けさせるべきかについて、教職員が看護職員等と目標を共有して支援に当たっていくことが重要です。　</a:t>
            </a:r>
            <a:endParaRPr kumimoji="1" lang="en-US" altLang="ja-JP"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FEA5652B-896F-4C94-8E65-C76D7A2765D2}" type="slidenum">
              <a:rPr kumimoji="1" lang="ja-JP" altLang="en-US" smtClean="0"/>
              <a:t>7</a:t>
            </a:fld>
            <a:endParaRPr kumimoji="1" lang="ja-JP" altLang="en-US" dirty="0"/>
          </a:p>
        </p:txBody>
      </p:sp>
    </p:spTree>
    <p:extLst>
      <p:ext uri="{BB962C8B-B14F-4D97-AF65-F5344CB8AC3E}">
        <p14:creationId xmlns:p14="http://schemas.microsoft.com/office/powerpoint/2010/main" val="20975923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hape 44"/>
          <p:cNvSpPr>
            <a:spLocks noGrp="1" noRot="1" noChangeAspect="1"/>
          </p:cNvSpPr>
          <p:nvPr>
            <p:ph type="sldImg"/>
          </p:nvPr>
        </p:nvSpPr>
        <p:spPr>
          <a:xfrm>
            <a:off x="503238" y="639763"/>
            <a:ext cx="5800725" cy="3263900"/>
          </a:xfrm>
          <a:prstGeom prst="rect">
            <a:avLst/>
          </a:prstGeom>
        </p:spPr>
        <p:txBody>
          <a:bodyPr/>
          <a:lstStyle/>
          <a:p>
            <a:pPr lvl="0"/>
            <a:endParaRPr/>
          </a:p>
        </p:txBody>
      </p:sp>
      <p:sp>
        <p:nvSpPr>
          <p:cNvPr id="45" name="Shape 45"/>
          <p:cNvSpPr>
            <a:spLocks noGrp="1"/>
          </p:cNvSpPr>
          <p:nvPr>
            <p:ph type="body" sz="quarter" idx="1"/>
          </p:nvPr>
        </p:nvSpPr>
        <p:spPr>
          <a:xfrm>
            <a:off x="368570" y="4291311"/>
            <a:ext cx="6100115" cy="4472702"/>
          </a:xfrm>
          <a:prstGeom prst="rect">
            <a:avLst/>
          </a:prstGeom>
        </p:spPr>
        <p:txBody>
          <a:bodyPr/>
          <a:lstStyle/>
          <a:p>
            <a:pPr algn="l"/>
            <a:r>
              <a:rPr lang="ja-JP" altLang="en-US" sz="1200" dirty="0">
                <a:latin typeface="ＭＳ ゴシック" panose="020B0609070205080204" pitchFamily="49" charset="-128"/>
                <a:ea typeface="ＭＳ ゴシック" panose="020B0609070205080204" pitchFamily="49" charset="-128"/>
              </a:rPr>
              <a:t>○　特定行為を実施する教員は、「認定特定行為業務事業者」としての認定を受ける必要があります。</a:t>
            </a:r>
            <a:endParaRPr lang="en-US" altLang="ja-JP" sz="1200" dirty="0">
              <a:latin typeface="ＭＳ ゴシック" panose="020B0609070205080204" pitchFamily="49" charset="-128"/>
              <a:ea typeface="ＭＳ ゴシック" panose="020B0609070205080204" pitchFamily="49" charset="-128"/>
            </a:endParaRPr>
          </a:p>
          <a:p>
            <a:pPr algn="l"/>
            <a:r>
              <a:rPr lang="ja-JP" altLang="en-US" sz="1200" dirty="0">
                <a:latin typeface="ＭＳ ゴシック" panose="020B0609070205080204" pitchFamily="49" charset="-128"/>
                <a:ea typeface="ＭＳ ゴシック" panose="020B0609070205080204" pitchFamily="49" charset="-128"/>
              </a:rPr>
              <a:t>○　この研修は大きく３種類、「基本研修」と「現場演習」、「実地研修」があります。</a:t>
            </a:r>
            <a:endParaRPr lang="en-US" altLang="ja-JP" sz="1200" dirty="0">
              <a:latin typeface="ＭＳ ゴシック" panose="020B0609070205080204" pitchFamily="49" charset="-128"/>
              <a:ea typeface="ＭＳ ゴシック" panose="020B0609070205080204" pitchFamily="49" charset="-128"/>
            </a:endParaRPr>
          </a:p>
          <a:p>
            <a:pPr algn="l"/>
            <a:r>
              <a:rPr lang="ja-JP" altLang="en-US" sz="1200" dirty="0">
                <a:latin typeface="ＭＳ ゴシック" panose="020B0609070205080204" pitchFamily="49" charset="-128"/>
                <a:ea typeface="ＭＳ ゴシック" panose="020B0609070205080204" pitchFamily="49" charset="-128"/>
              </a:rPr>
              <a:t>○　「基本研修」は道教委が５月前後と１月に、講義とシミュレーター演習、筆記試験を実施しています。</a:t>
            </a:r>
            <a:endParaRPr lang="en-US" altLang="ja-JP" sz="1200" dirty="0">
              <a:latin typeface="ＭＳ ゴシック" panose="020B0609070205080204" pitchFamily="49" charset="-128"/>
              <a:ea typeface="ＭＳ ゴシック" panose="020B0609070205080204" pitchFamily="49" charset="-128"/>
            </a:endParaRPr>
          </a:p>
          <a:p>
            <a:pPr algn="l"/>
            <a:r>
              <a:rPr lang="ja-JP" altLang="en-US" sz="1200" dirty="0">
                <a:latin typeface="ＭＳ ゴシック" panose="020B0609070205080204" pitchFamily="49" charset="-128"/>
                <a:ea typeface="ＭＳ ゴシック" panose="020B0609070205080204" pitchFamily="49" charset="-128"/>
              </a:rPr>
              <a:t>○　講義の</a:t>
            </a:r>
            <a:r>
              <a:rPr lang="en-US" altLang="ja-JP" sz="1200" dirty="0">
                <a:latin typeface="ＭＳ ゴシック" panose="020B0609070205080204" pitchFamily="49" charset="-128"/>
                <a:ea typeface="ＭＳ ゴシック" panose="020B0609070205080204" pitchFamily="49" charset="-128"/>
              </a:rPr>
              <a:t>8</a:t>
            </a:r>
            <a:r>
              <a:rPr lang="ja-JP" altLang="en-US" sz="1200" dirty="0">
                <a:latin typeface="ＭＳ ゴシック" panose="020B0609070205080204" pitchFamily="49" charset="-128"/>
                <a:ea typeface="ＭＳ ゴシック" panose="020B0609070205080204" pitchFamily="49" charset="-128"/>
              </a:rPr>
              <a:t>時間は、令和８年度からオンデマンド配信とし、シミュレーター演習及び筆記試験の実施日までに受講者が視聴する形式としています。</a:t>
            </a:r>
            <a:endParaRPr lang="en-US" altLang="ja-JP" sz="1200" dirty="0">
              <a:latin typeface="ＭＳ ゴシック" panose="020B0609070205080204" pitchFamily="49" charset="-128"/>
              <a:ea typeface="ＭＳ ゴシック" panose="020B0609070205080204" pitchFamily="49" charset="-128"/>
            </a:endParaRPr>
          </a:p>
          <a:p>
            <a:pPr algn="l"/>
            <a:r>
              <a:rPr lang="ja-JP" altLang="en-US" sz="1200" dirty="0">
                <a:latin typeface="ＭＳ ゴシック" panose="020B0609070205080204" pitchFamily="49" charset="-128"/>
                <a:ea typeface="ＭＳ ゴシック" panose="020B0609070205080204" pitchFamily="49" charset="-128"/>
              </a:rPr>
              <a:t>○　その後、所定の日時に、受講者はオンラインによる全体講義の後、各校の指導看護師の指導の下、人形（シミュレーター）を用いて、一連の流れが問題なくできるようになるまで繰り返し演習します。</a:t>
            </a:r>
            <a:endParaRPr lang="en-US" altLang="ja-JP" sz="1200" dirty="0">
              <a:latin typeface="ＭＳ ゴシック" panose="020B0609070205080204" pitchFamily="49" charset="-128"/>
              <a:ea typeface="ＭＳ ゴシック" panose="020B0609070205080204" pitchFamily="49" charset="-128"/>
            </a:endParaRPr>
          </a:p>
          <a:p>
            <a:pPr algn="l"/>
            <a:r>
              <a:rPr lang="ja-JP" altLang="en-US" sz="1200" dirty="0">
                <a:latin typeface="ＭＳ ゴシック" panose="020B0609070205080204" pitchFamily="49" charset="-128"/>
                <a:ea typeface="ＭＳ ゴシック" panose="020B0609070205080204" pitchFamily="49" charset="-128"/>
                <a:cs typeface="Noteworthy Bold"/>
                <a:sym typeface="Noteworthy Bold"/>
              </a:rPr>
              <a:t>○　最後に試験を受け、合格することで、基本研修が修了となります。</a:t>
            </a:r>
            <a:endParaRPr lang="en-US" altLang="ja-JP" sz="1200" dirty="0">
              <a:latin typeface="ＭＳ ゴシック" panose="020B0609070205080204" pitchFamily="49" charset="-128"/>
              <a:ea typeface="ＭＳ ゴシック" panose="020B0609070205080204" pitchFamily="49" charset="-128"/>
              <a:cs typeface="Noteworthy Bold"/>
              <a:sym typeface="Noteworthy Bold"/>
            </a:endParaRPr>
          </a:p>
          <a:p>
            <a:pPr algn="l"/>
            <a:r>
              <a:rPr lang="ja-JP" altLang="en-US" sz="1200" dirty="0">
                <a:latin typeface="ＭＳ ゴシック" panose="020B0609070205080204" pitchFamily="49" charset="-128"/>
                <a:ea typeface="ＭＳ ゴシック" panose="020B0609070205080204" pitchFamily="49" charset="-128"/>
                <a:cs typeface="Noteworthy Bold"/>
                <a:sym typeface="Noteworthy Bold"/>
              </a:rPr>
              <a:t>○　「現場演習」は、基本研修を終えた教員が、実際に担当する子どもの医療的ケアについて、シミュレーターを用いて具体的に研修します。</a:t>
            </a:r>
            <a:endParaRPr lang="en-US" altLang="ja-JP" sz="1200" dirty="0">
              <a:latin typeface="ＭＳ ゴシック" panose="020B0609070205080204" pitchFamily="49" charset="-128"/>
              <a:ea typeface="ＭＳ ゴシック" panose="020B0609070205080204" pitchFamily="49" charset="-128"/>
              <a:cs typeface="Noteworthy Bold"/>
              <a:sym typeface="Noteworthy Bold"/>
            </a:endParaRPr>
          </a:p>
          <a:p>
            <a:pPr algn="l"/>
            <a:r>
              <a:rPr lang="ja-JP" altLang="en-US" sz="1200" dirty="0">
                <a:latin typeface="ＭＳ ゴシック" panose="020B0609070205080204" pitchFamily="49" charset="-128"/>
                <a:ea typeface="ＭＳ ゴシック" panose="020B0609070205080204" pitchFamily="49" charset="-128"/>
                <a:cs typeface="Noteworthy Bold"/>
                <a:sym typeface="Noteworthy Bold"/>
              </a:rPr>
              <a:t>○　研修は、各看護師の看護師が指導（必要に応じ医師・看護師と連携した経験のある介護職員及び本人・家族が指導の補助）を行い、看護師による評価により、問題ないと判断されるまで実施します。</a:t>
            </a:r>
            <a:endParaRPr lang="en-US" altLang="ja-JP" sz="1200" dirty="0">
              <a:latin typeface="ＭＳ ゴシック" panose="020B0609070205080204" pitchFamily="49" charset="-128"/>
              <a:ea typeface="ＭＳ ゴシック" panose="020B0609070205080204" pitchFamily="49" charset="-128"/>
              <a:cs typeface="Noteworthy Bold"/>
              <a:sym typeface="Noteworthy Bold"/>
            </a:endParaRPr>
          </a:p>
          <a:p>
            <a:pPr algn="l"/>
            <a:r>
              <a:rPr lang="ja-JP" altLang="en-US" sz="1200" dirty="0">
                <a:latin typeface="ＭＳ ゴシック" panose="020B0609070205080204" pitchFamily="49" charset="-128"/>
                <a:ea typeface="ＭＳ ゴシック" panose="020B0609070205080204" pitchFamily="49" charset="-128"/>
                <a:cs typeface="Noteworthy Bold"/>
                <a:sym typeface="Noteworthy Bold"/>
              </a:rPr>
              <a:t>○　「現場研修」を修了した教員は、学校の看護師の指導による、実際にお子さんに対して特定行為を行う「実地研修」を行います。</a:t>
            </a:r>
            <a:endParaRPr lang="en-US" altLang="ja-JP" sz="1200" dirty="0">
              <a:latin typeface="ＭＳ ゴシック" panose="020B0609070205080204" pitchFamily="49" charset="-128"/>
              <a:ea typeface="ＭＳ ゴシック" panose="020B0609070205080204" pitchFamily="49" charset="-128"/>
              <a:cs typeface="Noteworthy Bold"/>
              <a:sym typeface="Noteworthy Bold"/>
            </a:endParaRPr>
          </a:p>
          <a:p>
            <a:pPr>
              <a:lnSpc>
                <a:spcPct val="100000"/>
              </a:lnSpc>
              <a:defRPr sz="1800"/>
            </a:pPr>
            <a:r>
              <a:rPr lang="ja-JP" altLang="en-US" sz="1200" dirty="0">
                <a:latin typeface="ＭＳ ゴシック" panose="020B0609070205080204" pitchFamily="49" charset="-128"/>
                <a:ea typeface="ＭＳ ゴシック" panose="020B0609070205080204" pitchFamily="49" charset="-128"/>
                <a:cs typeface="Noteworthy Bold"/>
                <a:sym typeface="Noteworthy Bold"/>
              </a:rPr>
              <a:t>○　この「実地研修」修了後、所定の手続きを経て、研修を受けた医療的ケア（特定行為）を実施できるようになります。</a:t>
            </a:r>
            <a:endParaRPr lang="en-US" altLang="ja-JP" sz="1200" dirty="0">
              <a:latin typeface="ＭＳ ゴシック" panose="020B0609070205080204" pitchFamily="49" charset="-128"/>
              <a:ea typeface="ＭＳ ゴシック" panose="020B0609070205080204" pitchFamily="49" charset="-128"/>
              <a:cs typeface="Noteworthy Bold"/>
              <a:sym typeface="Noteworthy Bold"/>
            </a:endParaRPr>
          </a:p>
        </p:txBody>
      </p:sp>
      <p:sp>
        <p:nvSpPr>
          <p:cNvPr id="4" name="スライド番号プレースホルダー 3">
            <a:extLst>
              <a:ext uri="{FF2B5EF4-FFF2-40B4-BE49-F238E27FC236}">
                <a16:creationId xmlns:a16="http://schemas.microsoft.com/office/drawing/2014/main" id="{8B4E8DE6-636A-4A7E-BB39-4E989F01E6CC}"/>
              </a:ext>
            </a:extLst>
          </p:cNvPr>
          <p:cNvSpPr txBox="1">
            <a:spLocks/>
          </p:cNvSpPr>
          <p:nvPr/>
        </p:nvSpPr>
        <p:spPr>
          <a:xfrm>
            <a:off x="3855838" y="9440647"/>
            <a:ext cx="2949787" cy="498692"/>
          </a:xfrm>
          <a:prstGeom prst="rect">
            <a:avLst/>
          </a:prstGeom>
        </p:spPr>
        <p:txBody>
          <a:bodyPr vert="horz" lIns="92215" tIns="46108" rIns="92215" bIns="46108" rtlCol="0" anchor="b"/>
          <a:lstStyle>
            <a:defPPr>
              <a:defRPr lang="en-US"/>
            </a:defPPr>
            <a:lvl1pPr marL="0" algn="r"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EA5652B-896F-4C94-8E65-C76D7A2765D2}" type="slidenum">
              <a:rPr kumimoji="1" lang="ja-JP" altLang="en-US" smtClean="0"/>
              <a:pPr/>
              <a:t>8</a:t>
            </a:fld>
            <a:endParaRPr kumimoji="1" lang="ja-JP" altLang="en-US" dirty="0"/>
          </a:p>
        </p:txBody>
      </p:sp>
    </p:spTree>
    <p:extLst>
      <p:ext uri="{BB962C8B-B14F-4D97-AF65-F5344CB8AC3E}">
        <p14:creationId xmlns:p14="http://schemas.microsoft.com/office/powerpoint/2010/main" val="2685476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2481" indent="-306162" algn="just"/>
            <a:r>
              <a:rPr lang="ja-JP" altLang="en-US" dirty="0">
                <a:solidFill>
                  <a:schemeClr val="tx1">
                    <a:lumMod val="95000"/>
                    <a:lumOff val="5000"/>
                  </a:schemeClr>
                </a:solidFill>
                <a:latin typeface="ＭＳ ゴシック" panose="020B0609070205080204" pitchFamily="49" charset="-128"/>
                <a:ea typeface="ＭＳ ゴシック" panose="020B0609070205080204" pitchFamily="49" charset="-128"/>
              </a:rPr>
              <a:t>○　医療的ケア児が医療的ケア児でない児童生徒等と共に教育を受けられるよう最大限に配慮しつつ適切に教育に係る支援を行うに当たっては、医療的ケア児の可能性を最大限に発揮させ、将来の自立や社会参加のために必要な力を培うという視点に立つことが重要とされており、学校の設置者には、その設置する学校に在籍する医療的ケア児が、保護者の付添いがなくても適切な医療的ケアその他の支援を受けられるようにするため、具体的な措置を講ずることが求められています。</a:t>
            </a:r>
            <a:endParaRPr lang="en-US" altLang="ja-JP" dirty="0">
              <a:solidFill>
                <a:schemeClr val="tx1">
                  <a:lumMod val="95000"/>
                  <a:lumOff val="5000"/>
                </a:schemeClr>
              </a:solidFill>
              <a:latin typeface="ＭＳ ゴシック" panose="020B0609070205080204" pitchFamily="49" charset="-128"/>
              <a:ea typeface="ＭＳ ゴシック" panose="020B0609070205080204" pitchFamily="49" charset="-128"/>
            </a:endParaRPr>
          </a:p>
          <a:p>
            <a:pPr marL="152481" indent="-306162" algn="just"/>
            <a:r>
              <a:rPr lang="ja-JP" altLang="en-US" dirty="0">
                <a:solidFill>
                  <a:schemeClr val="tx1">
                    <a:lumMod val="95000"/>
                    <a:lumOff val="5000"/>
                  </a:schemeClr>
                </a:solidFill>
                <a:latin typeface="ＭＳ ゴシック" panose="020B0609070205080204" pitchFamily="49" charset="-128"/>
                <a:ea typeface="ＭＳ ゴシック" panose="020B0609070205080204" pitchFamily="49" charset="-128"/>
              </a:rPr>
              <a:t>○　また、学校には、医療的ケアの種類や頻度のみに着目して画一的な対応を行うのではなく、一人一人の教育的ニーズに応じることができるよう、実施要領の策定や医療的ケア安全委員会の設置等により、組織的な体制整備が求められています。</a:t>
            </a:r>
            <a:endParaRPr lang="en-US" altLang="ja-JP" dirty="0">
              <a:solidFill>
                <a:schemeClr val="tx1">
                  <a:lumMod val="95000"/>
                  <a:lumOff val="5000"/>
                </a:schemeClr>
              </a:solidFill>
              <a:latin typeface="ＭＳ ゴシック" panose="020B0609070205080204" pitchFamily="49" charset="-128"/>
              <a:ea typeface="ＭＳ ゴシック" panose="020B0609070205080204" pitchFamily="49" charset="-128"/>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EB3D158C-410F-4B71-BB48-F1112887F4EF}" type="slidenum">
              <a:rPr kumimoji="1" lang="ja-JP" altLang="en-US" smtClean="0"/>
              <a:t>9</a:t>
            </a:fld>
            <a:endParaRPr kumimoji="1" lang="ja-JP" altLang="en-US"/>
          </a:p>
        </p:txBody>
      </p:sp>
    </p:spTree>
    <p:extLst>
      <p:ext uri="{BB962C8B-B14F-4D97-AF65-F5344CB8AC3E}">
        <p14:creationId xmlns:p14="http://schemas.microsoft.com/office/powerpoint/2010/main" val="2538325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2026/4/18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451796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2026/4/18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785790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2026/4/18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3769324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Subtitle">
    <p:spTree>
      <p:nvGrpSpPr>
        <p:cNvPr id="1" name=""/>
        <p:cNvGrpSpPr/>
        <p:nvPr/>
      </p:nvGrpSpPr>
      <p:grpSpPr>
        <a:xfrm>
          <a:off x="0" y="0"/>
          <a:ext cx="0" cy="0"/>
          <a:chOff x="0" y="0"/>
          <a:chExt cx="0" cy="0"/>
        </a:xfrm>
      </p:grpSpPr>
      <p:sp>
        <p:nvSpPr>
          <p:cNvPr id="8" name="Shape 8"/>
          <p:cNvSpPr>
            <a:spLocks noGrp="1"/>
          </p:cNvSpPr>
          <p:nvPr>
            <p:ph type="title"/>
          </p:nvPr>
        </p:nvSpPr>
        <p:spPr>
          <a:xfrm>
            <a:off x="1190626" y="1151931"/>
            <a:ext cx="9810751" cy="2321719"/>
          </a:xfrm>
          <a:prstGeom prst="rect">
            <a:avLst/>
          </a:prstGeom>
        </p:spPr>
        <p:txBody>
          <a:bodyPr anchor="b"/>
          <a:lstStyle/>
          <a:p>
            <a:pPr lvl="0">
              <a:defRPr sz="1800"/>
            </a:pPr>
            <a:r>
              <a:rPr sz="5625"/>
              <a:t>タイトルテキスト</a:t>
            </a:r>
          </a:p>
        </p:txBody>
      </p:sp>
      <p:sp>
        <p:nvSpPr>
          <p:cNvPr id="9" name="Shape 9"/>
          <p:cNvSpPr>
            <a:spLocks noGrp="1"/>
          </p:cNvSpPr>
          <p:nvPr>
            <p:ph type="body" idx="1"/>
          </p:nvPr>
        </p:nvSpPr>
        <p:spPr>
          <a:xfrm>
            <a:off x="1190626" y="3536156"/>
            <a:ext cx="9810751" cy="794742"/>
          </a:xfrm>
          <a:prstGeom prst="rect">
            <a:avLst/>
          </a:prstGeom>
        </p:spPr>
        <p:txBody>
          <a:bodyPr anchor="t"/>
          <a:lstStyle>
            <a:lvl1pPr marL="0" indent="0" algn="ctr">
              <a:spcBef>
                <a:spcPts val="0"/>
              </a:spcBef>
              <a:buSzTx/>
              <a:buNone/>
              <a:defRPr sz="2250"/>
            </a:lvl1pPr>
            <a:lvl2pPr marL="0" indent="241093" algn="ctr">
              <a:spcBef>
                <a:spcPts val="0"/>
              </a:spcBef>
              <a:buSzTx/>
              <a:buNone/>
              <a:defRPr sz="2250"/>
            </a:lvl2pPr>
            <a:lvl3pPr marL="0" indent="482186" algn="ctr">
              <a:spcBef>
                <a:spcPts val="0"/>
              </a:spcBef>
              <a:buSzTx/>
              <a:buNone/>
              <a:defRPr sz="2250"/>
            </a:lvl3pPr>
            <a:lvl4pPr marL="0" indent="723279" algn="ctr">
              <a:spcBef>
                <a:spcPts val="0"/>
              </a:spcBef>
              <a:buSzTx/>
              <a:buNone/>
              <a:defRPr sz="2250"/>
            </a:lvl4pPr>
            <a:lvl5pPr marL="0" indent="964372" algn="ctr">
              <a:spcBef>
                <a:spcPts val="0"/>
              </a:spcBef>
              <a:buSzTx/>
              <a:buNone/>
              <a:defRPr sz="2250"/>
            </a:lvl5pPr>
          </a:lstStyle>
          <a:p>
            <a:pPr lvl="0">
              <a:defRPr sz="1800"/>
            </a:pPr>
            <a:r>
              <a:rPr sz="2250"/>
              <a:t>本文レベル1</a:t>
            </a:r>
          </a:p>
          <a:p>
            <a:pPr lvl="1">
              <a:defRPr sz="1800"/>
            </a:pPr>
            <a:r>
              <a:rPr sz="2250"/>
              <a:t>本文レベル2</a:t>
            </a:r>
          </a:p>
          <a:p>
            <a:pPr lvl="2">
              <a:defRPr sz="1800"/>
            </a:pPr>
            <a:r>
              <a:rPr sz="2250"/>
              <a:t>本文レベル3</a:t>
            </a:r>
          </a:p>
          <a:p>
            <a:pPr lvl="3">
              <a:defRPr sz="1800"/>
            </a:pPr>
            <a:r>
              <a:rPr sz="2250"/>
              <a:t>本文レベル4</a:t>
            </a:r>
          </a:p>
          <a:p>
            <a:pPr lvl="4">
              <a:defRPr sz="1800"/>
            </a:pPr>
            <a:r>
              <a:rPr sz="2250"/>
              <a:t>本文レベル5</a:t>
            </a:r>
          </a:p>
        </p:txBody>
      </p:sp>
    </p:spTree>
    <p:extLst>
      <p:ext uri="{BB962C8B-B14F-4D97-AF65-F5344CB8AC3E}">
        <p14:creationId xmlns:p14="http://schemas.microsoft.com/office/powerpoint/2010/main" val="237772581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2026/4/18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149595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85A411-7D9D-4B0B-BE82-E4D8CC29055D}" type="datetimeFigureOut">
              <a:rPr kumimoji="1" lang="ja-JP" altLang="en-US" smtClean="0"/>
              <a:t>2026/4/18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510259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85A411-7D9D-4B0B-BE82-E4D8CC29055D}" type="datetimeFigureOut">
              <a:rPr kumimoji="1" lang="ja-JP" altLang="en-US" smtClean="0"/>
              <a:t>2026/4/18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350157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85A411-7D9D-4B0B-BE82-E4D8CC29055D}" type="datetimeFigureOut">
              <a:rPr kumimoji="1" lang="ja-JP" altLang="en-US" smtClean="0"/>
              <a:t>2026/4/18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3230897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85A411-7D9D-4B0B-BE82-E4D8CC29055D}" type="datetimeFigureOut">
              <a:rPr kumimoji="1" lang="ja-JP" altLang="en-US" smtClean="0"/>
              <a:t>2026/4/18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103498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85A411-7D9D-4B0B-BE82-E4D8CC29055D}" type="datetimeFigureOut">
              <a:rPr kumimoji="1" lang="ja-JP" altLang="en-US" smtClean="0"/>
              <a:t>2026/4/18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809761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85A411-7D9D-4B0B-BE82-E4D8CC29055D}" type="datetimeFigureOut">
              <a:rPr kumimoji="1" lang="ja-JP" altLang="en-US" smtClean="0"/>
              <a:t>2026/4/18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829536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85A411-7D9D-4B0B-BE82-E4D8CC29055D}" type="datetimeFigureOut">
              <a:rPr kumimoji="1" lang="ja-JP" altLang="en-US" smtClean="0"/>
              <a:t>2026/4/18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2358154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85A411-7D9D-4B0B-BE82-E4D8CC29055D}" type="datetimeFigureOut">
              <a:rPr kumimoji="1" lang="ja-JP" altLang="en-US" smtClean="0"/>
              <a:t>2026/4/18</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486CA1-35D5-4CDB-BEC7-E18CCC58009A}" type="slidenum">
              <a:rPr kumimoji="1" lang="ja-JP" altLang="en-US" smtClean="0"/>
              <a:t>‹#›</a:t>
            </a:fld>
            <a:endParaRPr kumimoji="1" lang="ja-JP" altLang="en-US"/>
          </a:p>
        </p:txBody>
      </p:sp>
    </p:spTree>
    <p:extLst>
      <p:ext uri="{BB962C8B-B14F-4D97-AF65-F5344CB8AC3E}">
        <p14:creationId xmlns:p14="http://schemas.microsoft.com/office/powerpoint/2010/main" val="100906322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8152" y="2225039"/>
            <a:ext cx="10073640" cy="952529"/>
          </a:xfrm>
        </p:spPr>
        <p:txBody>
          <a:bodyPr>
            <a:normAutofit/>
          </a:bodyPr>
          <a:lstStyle/>
          <a:p>
            <a:r>
              <a:rPr lang="ja-JP" altLang="en-US" sz="4400" dirty="0">
                <a:latin typeface="ＭＳ ゴシック" panose="020B0609070205080204" pitchFamily="49" charset="-128"/>
                <a:ea typeface="ＭＳ ゴシック" panose="020B0609070205080204" pitchFamily="49" charset="-128"/>
              </a:rPr>
              <a:t>道立特別支援学校における医療的ケア</a:t>
            </a:r>
          </a:p>
        </p:txBody>
      </p:sp>
      <p:sp>
        <p:nvSpPr>
          <p:cNvPr id="3" name="サブタイトル 2"/>
          <p:cNvSpPr>
            <a:spLocks noGrp="1"/>
          </p:cNvSpPr>
          <p:nvPr>
            <p:ph type="subTitle" idx="1"/>
          </p:nvPr>
        </p:nvSpPr>
        <p:spPr>
          <a:xfrm>
            <a:off x="2745972" y="4454718"/>
            <a:ext cx="6858000" cy="818322"/>
          </a:xfrm>
        </p:spPr>
        <p:txBody>
          <a:bodyPr/>
          <a:lstStyle/>
          <a:p>
            <a:r>
              <a:rPr lang="ja-JP" altLang="en-US" dirty="0">
                <a:latin typeface="ＭＳ ゴシック" panose="020B0609070205080204" pitchFamily="49" charset="-128"/>
                <a:ea typeface="ＭＳ ゴシック" panose="020B0609070205080204" pitchFamily="49" charset="-128"/>
              </a:rPr>
              <a:t>○○学校</a:t>
            </a:r>
            <a:endParaRPr kumimoji="1" lang="ja-JP" altLang="en-US" dirty="0">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228601" y="103608"/>
            <a:ext cx="6068291" cy="400110"/>
          </a:xfrm>
          <a:prstGeom prst="rect">
            <a:avLst/>
          </a:prstGeom>
          <a:noFill/>
        </p:spPr>
        <p:txBody>
          <a:bodyPr wrap="square" rtlCol="0">
            <a:spAutoFit/>
          </a:bodyPr>
          <a:lstStyle/>
          <a:p>
            <a:r>
              <a:rPr lang="ja-JP" altLang="en-US" sz="2000" dirty="0">
                <a:latin typeface="ＭＳ ゴシック" panose="020B0609070205080204" pitchFamily="49" charset="-128"/>
                <a:ea typeface="ＭＳ ゴシック" panose="020B0609070205080204" pitchFamily="49" charset="-128"/>
              </a:rPr>
              <a:t>新任・転入者向け研修資料</a:t>
            </a:r>
          </a:p>
        </p:txBody>
      </p:sp>
    </p:spTree>
    <p:extLst>
      <p:ext uri="{BB962C8B-B14F-4D97-AF65-F5344CB8AC3E}">
        <p14:creationId xmlns:p14="http://schemas.microsoft.com/office/powerpoint/2010/main" val="354642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255225" y="1426591"/>
            <a:ext cx="11601238" cy="1449023"/>
          </a:xfrm>
          <a:prstGeom prst="roundRect">
            <a:avLst>
              <a:gd name="adj" fmla="val 0"/>
            </a:avLst>
          </a:prstGeom>
          <a:ln w="57150"/>
        </p:spPr>
        <p:style>
          <a:lnRef idx="2">
            <a:schemeClr val="accent1"/>
          </a:lnRef>
          <a:fillRef idx="1">
            <a:schemeClr val="lt1"/>
          </a:fillRef>
          <a:effectRef idx="0">
            <a:schemeClr val="accent1"/>
          </a:effectRef>
          <a:fontRef idx="minor">
            <a:schemeClr val="dk1"/>
          </a:fontRef>
        </p:style>
        <p:txBody>
          <a:bodyPr rtlCol="0" anchor="ctr"/>
          <a:lstStyle/>
          <a:p>
            <a:r>
              <a:rPr lang="ja-JP" altLang="en-US" sz="2000" dirty="0">
                <a:latin typeface="+mn-ea"/>
              </a:rPr>
              <a:t>　</a:t>
            </a:r>
            <a:r>
              <a:rPr lang="ja-JP" altLang="en-US" sz="2000" dirty="0">
                <a:latin typeface="ＭＳ ゴシック" panose="020B0609070205080204" pitchFamily="49" charset="-128"/>
                <a:ea typeface="ＭＳ ゴシック" panose="020B0609070205080204" pitchFamily="49" charset="-128"/>
              </a:rPr>
              <a:t>→　児童生徒の健康を支え、より良い状態で教育を受けられるようにする。</a:t>
            </a:r>
            <a:endParaRPr lang="en-US" altLang="ja-JP"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　→　児童生徒の通学日数が増加し、日々の授業の連続性が保たれる。</a:t>
            </a:r>
            <a:endParaRPr lang="en-US" altLang="ja-JP"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　→　教育内容が深まったり、教員と医療的ケアが必要な児童生徒との関係性が深まったりするな</a:t>
            </a:r>
            <a:endParaRPr lang="en-US" altLang="ja-JP"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　　どの教育的意義。 </a:t>
            </a:r>
          </a:p>
        </p:txBody>
      </p:sp>
      <p:sp>
        <p:nvSpPr>
          <p:cNvPr id="6" name="正方形/長方形 5"/>
          <p:cNvSpPr/>
          <p:nvPr/>
        </p:nvSpPr>
        <p:spPr>
          <a:xfrm>
            <a:off x="208061" y="950716"/>
            <a:ext cx="11648401" cy="4758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mn-ea"/>
              </a:rPr>
              <a:t>学校において医療的ケアを実施することで</a:t>
            </a:r>
          </a:p>
        </p:txBody>
      </p:sp>
      <p:sp>
        <p:nvSpPr>
          <p:cNvPr id="7" name="下矢印 6"/>
          <p:cNvSpPr/>
          <p:nvPr/>
        </p:nvSpPr>
        <p:spPr>
          <a:xfrm>
            <a:off x="3659696" y="4441308"/>
            <a:ext cx="867555" cy="364673"/>
          </a:xfrm>
          <a:prstGeom prst="down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255224" y="3328416"/>
            <a:ext cx="11601239" cy="3043259"/>
          </a:xfrm>
          <a:prstGeom prst="round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marL="304800" indent="-609600" algn="just"/>
            <a:r>
              <a:rPr kumimoji="1" lang="ja-JP" altLang="en-US" sz="2400" b="1" dirty="0">
                <a:latin typeface="+mn-ea"/>
              </a:rPr>
              <a:t>○　経管栄養や導尿等を通じた生活リズムの形成</a:t>
            </a:r>
            <a:endParaRPr kumimoji="1" lang="en-US" altLang="ja-JP" sz="2400" b="1" dirty="0">
              <a:latin typeface="+mn-ea"/>
            </a:endParaRPr>
          </a:p>
          <a:p>
            <a:pPr marL="304800" indent="-609600" algn="r"/>
            <a:r>
              <a:rPr lang="ja-JP" altLang="en-US" dirty="0">
                <a:latin typeface="+mn-ea"/>
              </a:rPr>
              <a:t>（健康の保持・心理的な安定）</a:t>
            </a:r>
            <a:endParaRPr kumimoji="1" lang="en-US" altLang="ja-JP" dirty="0">
              <a:latin typeface="+mn-ea"/>
            </a:endParaRPr>
          </a:p>
          <a:p>
            <a:pPr marL="304800" indent="-609600" algn="just"/>
            <a:r>
              <a:rPr lang="ja-JP" altLang="en-US" sz="2400" b="1" dirty="0">
                <a:latin typeface="+mn-ea"/>
              </a:rPr>
              <a:t>○　吸引や姿勢変換の必要性など自分の意思や希望を伝える力の育成</a:t>
            </a:r>
            <a:endParaRPr lang="en-US" altLang="ja-JP" sz="2400" b="1" dirty="0">
              <a:latin typeface="+mn-ea"/>
            </a:endParaRPr>
          </a:p>
          <a:p>
            <a:pPr marL="304800" indent="-609600" algn="r"/>
            <a:r>
              <a:rPr lang="ja-JP" altLang="en-US" dirty="0">
                <a:latin typeface="+mn-ea"/>
              </a:rPr>
              <a:t>（コミュニケーション・人間関係の形成）</a:t>
            </a:r>
            <a:endParaRPr lang="en-US" altLang="ja-JP" dirty="0">
              <a:latin typeface="+mn-ea"/>
            </a:endParaRPr>
          </a:p>
          <a:p>
            <a:pPr marL="304800" indent="-609600" algn="just"/>
            <a:r>
              <a:rPr kumimoji="1" lang="ja-JP" altLang="en-US" sz="2400" b="1" dirty="0">
                <a:latin typeface="+mn-ea"/>
              </a:rPr>
              <a:t>○　排痰の成功などによる自己肯定感・自尊感情の向上</a:t>
            </a:r>
            <a:endParaRPr kumimoji="1" lang="en-US" altLang="ja-JP" sz="2400" b="1" dirty="0">
              <a:latin typeface="+mn-ea"/>
            </a:endParaRPr>
          </a:p>
          <a:p>
            <a:pPr marL="304800" lvl="0" indent="-609600" algn="r"/>
            <a:r>
              <a:rPr lang="ja-JP" altLang="en-US" dirty="0">
                <a:solidFill>
                  <a:srgbClr val="000000"/>
                </a:solidFill>
                <a:latin typeface="ＭＳ ゴシック"/>
              </a:rPr>
              <a:t>（心理的な安定・人間関係の形成）</a:t>
            </a:r>
            <a:endParaRPr kumimoji="1" lang="en-US" altLang="ja-JP" sz="2400" dirty="0">
              <a:latin typeface="+mn-ea"/>
            </a:endParaRPr>
          </a:p>
          <a:p>
            <a:pPr marL="304800" indent="-609600" algn="just"/>
            <a:r>
              <a:rPr lang="ja-JP" altLang="en-US" sz="2400" b="1" dirty="0">
                <a:latin typeface="+mn-ea"/>
              </a:rPr>
              <a:t>○　安全で円滑な医療的ケアの実施による信頼関係の構築</a:t>
            </a:r>
            <a:endParaRPr lang="en-US" altLang="ja-JP" sz="2400" b="1" dirty="0">
              <a:latin typeface="+mn-ea"/>
            </a:endParaRPr>
          </a:p>
          <a:p>
            <a:pPr marL="304800" lvl="0" indent="-609600" algn="r"/>
            <a:r>
              <a:rPr lang="ja-JP" altLang="en-US" dirty="0">
                <a:solidFill>
                  <a:srgbClr val="000000"/>
                </a:solidFill>
                <a:latin typeface="ＭＳ ゴシック"/>
              </a:rPr>
              <a:t>（人間関係の形成・コミュニケーション）</a:t>
            </a:r>
            <a:endParaRPr lang="en-US" altLang="ja-JP" dirty="0">
              <a:solidFill>
                <a:srgbClr val="000000"/>
              </a:solidFill>
              <a:latin typeface="ＭＳ ゴシック"/>
            </a:endParaRPr>
          </a:p>
        </p:txBody>
      </p:sp>
      <p:sp>
        <p:nvSpPr>
          <p:cNvPr id="12" name="タイトル 1">
            <a:extLst>
              <a:ext uri="{FF2B5EF4-FFF2-40B4-BE49-F238E27FC236}">
                <a16:creationId xmlns:a16="http://schemas.microsoft.com/office/drawing/2014/main" id="{68A66D19-DFC9-4AAF-BB28-FB06841BC1DE}"/>
              </a:ext>
            </a:extLst>
          </p:cNvPr>
          <p:cNvSpPr txBox="1">
            <a:spLocks/>
          </p:cNvSpPr>
          <p:nvPr/>
        </p:nvSpPr>
        <p:spPr>
          <a:xfrm>
            <a:off x="208061" y="181352"/>
            <a:ext cx="10795220" cy="633124"/>
          </a:xfrm>
          <a:prstGeom prst="rect">
            <a:avLst/>
          </a:prstGeom>
          <a:noFill/>
          <a:ln>
            <a:noFill/>
          </a:ln>
          <a:effectLst/>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rPr>
              <a:t>学校において医療的ケアを実施する意義</a:t>
            </a:r>
            <a:endParaRPr lang="ja-JP" altLang="en-US" sz="4000" dirty="0">
              <a:latin typeface="ＭＳ ゴシック" panose="020B0609070205080204" pitchFamily="49" charset="-128"/>
              <a:ea typeface="ＭＳ ゴシック" panose="020B0609070205080204" pitchFamily="49" charset="-128"/>
            </a:endParaRPr>
          </a:p>
        </p:txBody>
      </p:sp>
      <p:sp>
        <p:nvSpPr>
          <p:cNvPr id="11" name="下矢印 10"/>
          <p:cNvSpPr/>
          <p:nvPr/>
        </p:nvSpPr>
        <p:spPr>
          <a:xfrm>
            <a:off x="5389246" y="2908409"/>
            <a:ext cx="767442" cy="3872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1989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対角する 2 つの角を切り取った四角形 10">
            <a:extLst>
              <a:ext uri="{FF2B5EF4-FFF2-40B4-BE49-F238E27FC236}">
                <a16:creationId xmlns:a16="http://schemas.microsoft.com/office/drawing/2014/main" id="{3ADF5D61-D957-47A8-904C-F2F125F20D88}"/>
              </a:ext>
            </a:extLst>
          </p:cNvPr>
          <p:cNvSpPr/>
          <p:nvPr/>
        </p:nvSpPr>
        <p:spPr>
          <a:xfrm>
            <a:off x="365761" y="6119567"/>
            <a:ext cx="11490958" cy="541961"/>
          </a:xfrm>
          <a:prstGeom prst="snip2Diag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ja-JP" altLang="en-US" dirty="0"/>
              <a:t>○　学校との健康状態、診療情報等に関する情報共有　　○　緊急時や学校行事等における連携　　等</a:t>
            </a:r>
          </a:p>
        </p:txBody>
      </p:sp>
      <p:sp>
        <p:nvSpPr>
          <p:cNvPr id="16" name="下矢印 2">
            <a:extLst>
              <a:ext uri="{FF2B5EF4-FFF2-40B4-BE49-F238E27FC236}">
                <a16:creationId xmlns:a16="http://schemas.microsoft.com/office/drawing/2014/main" id="{2A470FBF-8E24-4F03-ADDB-0D00502E4FB5}"/>
              </a:ext>
            </a:extLst>
          </p:cNvPr>
          <p:cNvSpPr/>
          <p:nvPr/>
        </p:nvSpPr>
        <p:spPr>
          <a:xfrm>
            <a:off x="5715000" y="5303520"/>
            <a:ext cx="396240" cy="809342"/>
          </a:xfrm>
          <a:prstGeom prst="downArrow">
            <a:avLst/>
          </a:prstGeom>
          <a:solidFill>
            <a:srgbClr val="FF66CC"/>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a:extLst>
              <a:ext uri="{FF2B5EF4-FFF2-40B4-BE49-F238E27FC236}">
                <a16:creationId xmlns:a16="http://schemas.microsoft.com/office/drawing/2014/main" id="{4B1567E1-CE5A-4810-984F-D35EA7597519}"/>
              </a:ext>
            </a:extLst>
          </p:cNvPr>
          <p:cNvSpPr>
            <a:spLocks noGrp="1"/>
          </p:cNvSpPr>
          <p:nvPr>
            <p:ph type="title"/>
          </p:nvPr>
        </p:nvSpPr>
        <p:spPr>
          <a:xfrm>
            <a:off x="218161" y="12037"/>
            <a:ext cx="9144000" cy="738389"/>
          </a:xfrm>
        </p:spPr>
        <p:txBody>
          <a:bodyPr>
            <a:normAutofit/>
          </a:bodyPr>
          <a:lstStyle/>
          <a:p>
            <a:r>
              <a:rPr lang="ja-JP" altLang="en-US" sz="3200" dirty="0">
                <a:latin typeface="ＭＳ ゴシック" panose="020B0609070205080204" pitchFamily="49" charset="-128"/>
                <a:ea typeface="ＭＳ ゴシック" panose="020B0609070205080204" pitchFamily="49" charset="-128"/>
              </a:rPr>
              <a:t>入学前からの保護者との合意形成</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4" name="四角形: メモ 3">
            <a:extLst>
              <a:ext uri="{FF2B5EF4-FFF2-40B4-BE49-F238E27FC236}">
                <a16:creationId xmlns:a16="http://schemas.microsoft.com/office/drawing/2014/main" id="{0D880334-2FA7-43E8-AB5D-368841E26FC8}"/>
              </a:ext>
            </a:extLst>
          </p:cNvPr>
          <p:cNvSpPr/>
          <p:nvPr/>
        </p:nvSpPr>
        <p:spPr>
          <a:xfrm>
            <a:off x="365761" y="914634"/>
            <a:ext cx="8872828" cy="412878"/>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学校が、医療的ケアの内容や実施手順などについて、保護者に説明</a:t>
            </a:r>
          </a:p>
        </p:txBody>
      </p:sp>
      <p:sp>
        <p:nvSpPr>
          <p:cNvPr id="5" name="四角形: メモ 4">
            <a:extLst>
              <a:ext uri="{FF2B5EF4-FFF2-40B4-BE49-F238E27FC236}">
                <a16:creationId xmlns:a16="http://schemas.microsoft.com/office/drawing/2014/main" id="{2B9346CD-5E5E-4B99-844B-C7D69D3F1351}"/>
              </a:ext>
            </a:extLst>
          </p:cNvPr>
          <p:cNvSpPr/>
          <p:nvPr/>
        </p:nvSpPr>
        <p:spPr>
          <a:xfrm>
            <a:off x="3169920" y="1507512"/>
            <a:ext cx="8686800" cy="725102"/>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保護者は、学校で行う医療的ケアの内容などについて、主治医と相談した上で、学校に実施を申請</a:t>
            </a:r>
          </a:p>
        </p:txBody>
      </p:sp>
      <p:sp>
        <p:nvSpPr>
          <p:cNvPr id="6" name="四角形: メモ 5">
            <a:extLst>
              <a:ext uri="{FF2B5EF4-FFF2-40B4-BE49-F238E27FC236}">
                <a16:creationId xmlns:a16="http://schemas.microsoft.com/office/drawing/2014/main" id="{B42253C6-0CF9-45A7-B8D8-C2EA0559AEC2}"/>
              </a:ext>
            </a:extLst>
          </p:cNvPr>
          <p:cNvSpPr/>
          <p:nvPr/>
        </p:nvSpPr>
        <p:spPr>
          <a:xfrm>
            <a:off x="365761" y="2329943"/>
            <a:ext cx="8996400" cy="648000"/>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学校は、学校で行う医療的ケアの内容や実施者について、校内委員会等で検討し、その結果を保護者に説明（「個別のケア・マニュアル」の作成）</a:t>
            </a:r>
            <a:endParaRPr lang="en-US" altLang="ja-JP" sz="2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7" name="四角形: メモ 6">
            <a:extLst>
              <a:ext uri="{FF2B5EF4-FFF2-40B4-BE49-F238E27FC236}">
                <a16:creationId xmlns:a16="http://schemas.microsoft.com/office/drawing/2014/main" id="{C3C2859F-C3CD-4A4B-9ACE-A02DD7F0F1D6}"/>
              </a:ext>
            </a:extLst>
          </p:cNvPr>
          <p:cNvSpPr/>
          <p:nvPr/>
        </p:nvSpPr>
        <p:spPr>
          <a:xfrm>
            <a:off x="3169920" y="4505772"/>
            <a:ext cx="8686799" cy="806898"/>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保護者は、学校で医療的ケアを行うことを同意した場合、学校に「同意書」を提出</a:t>
            </a:r>
            <a:endParaRPr lang="en-US" altLang="ja-JP" sz="2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8" name="四角形: メモ 6">
            <a:extLst>
              <a:ext uri="{FF2B5EF4-FFF2-40B4-BE49-F238E27FC236}">
                <a16:creationId xmlns:a16="http://schemas.microsoft.com/office/drawing/2014/main" id="{8F23251F-AD11-43A9-B7A3-841089C54D53}"/>
              </a:ext>
            </a:extLst>
          </p:cNvPr>
          <p:cNvSpPr/>
          <p:nvPr/>
        </p:nvSpPr>
        <p:spPr>
          <a:xfrm rot="10800000" flipV="1">
            <a:off x="3169920" y="3108892"/>
            <a:ext cx="8686800" cy="654274"/>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pPr algn="just"/>
            <a:r>
              <a:rPr lang="ja-JP" altLang="en-US" sz="2000" dirty="0">
                <a:solidFill>
                  <a:schemeClr val="tx1"/>
                </a:solidFill>
                <a:latin typeface="HG丸ｺﾞｼｯｸM-PRO" panose="020F0600000000000000" pitchFamily="50" charset="-128"/>
                <a:ea typeface="HG丸ｺﾞｼｯｸM-PRO" panose="020F0600000000000000" pitchFamily="50" charset="-128"/>
              </a:rPr>
              <a:t>　医療的ケア看護職員は、</a:t>
            </a:r>
            <a:r>
              <a:rPr lang="ja-JP" altLang="en-US" sz="2000" u="sng" dirty="0">
                <a:solidFill>
                  <a:schemeClr val="tx1"/>
                </a:solidFill>
                <a:latin typeface="HG丸ｺﾞｼｯｸM-PRO" panose="020F0600000000000000" pitchFamily="50" charset="-128"/>
                <a:ea typeface="HG丸ｺﾞｼｯｸM-PRO" panose="020F0600000000000000" pitchFamily="50" charset="-128"/>
              </a:rPr>
              <a:t>「指示書」</a:t>
            </a:r>
            <a:r>
              <a:rPr lang="en-US" altLang="ja-JP" sz="1050" u="sng" dirty="0">
                <a:solidFill>
                  <a:schemeClr val="tx1"/>
                </a:solidFill>
                <a:latin typeface="HG丸ｺﾞｼｯｸM-PRO" panose="020F0600000000000000" pitchFamily="50" charset="-128"/>
                <a:ea typeface="HG丸ｺﾞｼｯｸM-PRO" panose="020F0600000000000000" pitchFamily="50" charset="-128"/>
              </a:rPr>
              <a:t>※</a:t>
            </a:r>
            <a:r>
              <a:rPr lang="ja-JP" altLang="en-US" sz="2000" dirty="0">
                <a:solidFill>
                  <a:schemeClr val="tx1"/>
                </a:solidFill>
                <a:latin typeface="HG丸ｺﾞｼｯｸM-PRO" panose="020F0600000000000000" pitchFamily="50" charset="-128"/>
                <a:ea typeface="HG丸ｺﾞｼｯｸM-PRO" panose="020F0600000000000000" pitchFamily="50" charset="-128"/>
              </a:rPr>
              <a:t>により主治医から指示を受ける</a:t>
            </a:r>
            <a:endParaRPr lang="en-US" altLang="ja-JP" sz="2000" dirty="0">
              <a:solidFill>
                <a:schemeClr val="tx1"/>
              </a:solidFill>
              <a:latin typeface="HG丸ｺﾞｼｯｸM-PRO" panose="020F0600000000000000" pitchFamily="50" charset="-128"/>
              <a:ea typeface="HG丸ｺﾞｼｯｸM-PRO" panose="020F0600000000000000" pitchFamily="50" charset="-128"/>
            </a:endParaRPr>
          </a:p>
          <a:p>
            <a:pPr algn="just"/>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r>
              <a:rPr lang="en-US" altLang="ja-JP" sz="1600" dirty="0">
                <a:solidFill>
                  <a:schemeClr val="tx1"/>
                </a:solidFill>
                <a:latin typeface="HG丸ｺﾞｼｯｸM-PRO" panose="020F0600000000000000" pitchFamily="50" charset="-128"/>
                <a:ea typeface="HG丸ｺﾞｼｯｸM-PRO" panose="020F0600000000000000" pitchFamily="50" charset="-128"/>
              </a:rPr>
              <a:t>※</a:t>
            </a:r>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r>
              <a:rPr lang="ja-JP" altLang="en-US" sz="1600" dirty="0">
                <a:solidFill>
                  <a:schemeClr val="tx1"/>
                </a:solidFill>
              </a:rPr>
              <a:t>教員等が特定行為を実施する際には、「介護職員等喀痰吸引等指示書」を使用します。</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p:txBody>
      </p:sp>
      <p:sp>
        <p:nvSpPr>
          <p:cNvPr id="9" name="四角形: メモ 7">
            <a:extLst>
              <a:ext uri="{FF2B5EF4-FFF2-40B4-BE49-F238E27FC236}">
                <a16:creationId xmlns:a16="http://schemas.microsoft.com/office/drawing/2014/main" id="{456A8907-C1EF-45B6-8ABC-07B69135B646}"/>
              </a:ext>
            </a:extLst>
          </p:cNvPr>
          <p:cNvSpPr/>
          <p:nvPr/>
        </p:nvSpPr>
        <p:spPr>
          <a:xfrm>
            <a:off x="365761" y="3964960"/>
            <a:ext cx="8996400" cy="394449"/>
          </a:xfrm>
          <a:prstGeom prst="foldedCorne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36000" bIns="0" rtlCol="0" anchor="ctr"/>
          <a:lstStyle/>
          <a:p>
            <a:r>
              <a:rPr lang="ja-JP" altLang="en-US" sz="2000" dirty="0">
                <a:solidFill>
                  <a:schemeClr val="tx1"/>
                </a:solidFill>
                <a:latin typeface="HG丸ｺﾞｼｯｸM-PRO" panose="020F0600000000000000" pitchFamily="50" charset="-128"/>
                <a:ea typeface="HG丸ｺﾞｼｯｸM-PRO" panose="020F0600000000000000" pitchFamily="50" charset="-128"/>
              </a:rPr>
              <a:t>　学校は、「医療的ケアの内容」や「実施者」等について、保護者に通知</a:t>
            </a:r>
            <a:endParaRPr lang="en-US" altLang="ja-JP" sz="2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0" name="矢印: 折線 9">
            <a:extLst>
              <a:ext uri="{FF2B5EF4-FFF2-40B4-BE49-F238E27FC236}">
                <a16:creationId xmlns:a16="http://schemas.microsoft.com/office/drawing/2014/main" id="{D7A12537-D381-4BB7-B788-B1282A8C3D2D}"/>
              </a:ext>
            </a:extLst>
          </p:cNvPr>
          <p:cNvSpPr/>
          <p:nvPr/>
        </p:nvSpPr>
        <p:spPr>
          <a:xfrm rot="5400000">
            <a:off x="9416161" y="2485417"/>
            <a:ext cx="504000" cy="612000"/>
          </a:xfrm>
          <a:prstGeom prst="bentArrow">
            <a:avLst>
              <a:gd name="adj1" fmla="val 25000"/>
              <a:gd name="adj2" fmla="val 35798"/>
              <a:gd name="adj3" fmla="val 31479"/>
              <a:gd name="adj4" fmla="val 43750"/>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1" name="矢印: 折線 10">
            <a:extLst>
              <a:ext uri="{FF2B5EF4-FFF2-40B4-BE49-F238E27FC236}">
                <a16:creationId xmlns:a16="http://schemas.microsoft.com/office/drawing/2014/main" id="{56518526-6720-44C3-AD9B-70D1907095F9}"/>
              </a:ext>
            </a:extLst>
          </p:cNvPr>
          <p:cNvSpPr/>
          <p:nvPr/>
        </p:nvSpPr>
        <p:spPr>
          <a:xfrm rot="5400000" flipV="1">
            <a:off x="2611920" y="3351529"/>
            <a:ext cx="504000" cy="612000"/>
          </a:xfrm>
          <a:prstGeom prst="bentArrow">
            <a:avLst>
              <a:gd name="adj1" fmla="val 25183"/>
              <a:gd name="adj2" fmla="val 31113"/>
              <a:gd name="adj3" fmla="val 32926"/>
              <a:gd name="adj4" fmla="val 36006"/>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2" name="矢印: 折線 11">
            <a:extLst>
              <a:ext uri="{FF2B5EF4-FFF2-40B4-BE49-F238E27FC236}">
                <a16:creationId xmlns:a16="http://schemas.microsoft.com/office/drawing/2014/main" id="{353BE8DC-5495-4363-9883-438A90D8DE14}"/>
              </a:ext>
            </a:extLst>
          </p:cNvPr>
          <p:cNvSpPr/>
          <p:nvPr/>
        </p:nvSpPr>
        <p:spPr>
          <a:xfrm rot="5400000">
            <a:off x="9451165" y="3982776"/>
            <a:ext cx="432719" cy="613273"/>
          </a:xfrm>
          <a:prstGeom prst="bentArrow">
            <a:avLst>
              <a:gd name="adj1" fmla="val 27855"/>
              <a:gd name="adj2" fmla="val 35644"/>
              <a:gd name="adj3" fmla="val 30618"/>
              <a:gd name="adj4" fmla="val 43750"/>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3" name="矢印: 折線 45">
            <a:extLst>
              <a:ext uri="{FF2B5EF4-FFF2-40B4-BE49-F238E27FC236}">
                <a16:creationId xmlns:a16="http://schemas.microsoft.com/office/drawing/2014/main" id="{3232034E-5D1F-4ADB-BABC-A0037EDEB2A2}"/>
              </a:ext>
            </a:extLst>
          </p:cNvPr>
          <p:cNvSpPr/>
          <p:nvPr/>
        </p:nvSpPr>
        <p:spPr>
          <a:xfrm rot="5400000">
            <a:off x="9292589" y="913604"/>
            <a:ext cx="504000" cy="612000"/>
          </a:xfrm>
          <a:prstGeom prst="bentArrow">
            <a:avLst>
              <a:gd name="adj1" fmla="val 27855"/>
              <a:gd name="adj2" fmla="val 35644"/>
              <a:gd name="adj3" fmla="val 30618"/>
              <a:gd name="adj4" fmla="val 43750"/>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4" name="矢印: 折線 42">
            <a:extLst>
              <a:ext uri="{FF2B5EF4-FFF2-40B4-BE49-F238E27FC236}">
                <a16:creationId xmlns:a16="http://schemas.microsoft.com/office/drawing/2014/main" id="{1C558BA6-CECF-4396-BF7A-A2C5BA8C3AA0}"/>
              </a:ext>
            </a:extLst>
          </p:cNvPr>
          <p:cNvSpPr/>
          <p:nvPr/>
        </p:nvSpPr>
        <p:spPr>
          <a:xfrm rot="5400000" flipV="1">
            <a:off x="2611920" y="1743874"/>
            <a:ext cx="504000" cy="612000"/>
          </a:xfrm>
          <a:prstGeom prst="bentArrow">
            <a:avLst>
              <a:gd name="adj1" fmla="val 25183"/>
              <a:gd name="adj2" fmla="val 31113"/>
              <a:gd name="adj3" fmla="val 32926"/>
              <a:gd name="adj4" fmla="val 36006"/>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7" name="角丸四角形 8">
            <a:extLst>
              <a:ext uri="{FF2B5EF4-FFF2-40B4-BE49-F238E27FC236}">
                <a16:creationId xmlns:a16="http://schemas.microsoft.com/office/drawing/2014/main" id="{AFB26275-7C1A-4642-9A9D-9EA41AC5CE3C}"/>
              </a:ext>
            </a:extLst>
          </p:cNvPr>
          <p:cNvSpPr/>
          <p:nvPr/>
        </p:nvSpPr>
        <p:spPr>
          <a:xfrm>
            <a:off x="4429620" y="5459033"/>
            <a:ext cx="2966999" cy="39445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ysClr val="windowText" lastClr="000000"/>
                </a:solidFill>
              </a:rPr>
              <a:t>医療的ケアの開始</a:t>
            </a:r>
          </a:p>
        </p:txBody>
      </p:sp>
    </p:spTree>
    <p:extLst>
      <p:ext uri="{BB962C8B-B14F-4D97-AF65-F5344CB8AC3E}">
        <p14:creationId xmlns:p14="http://schemas.microsoft.com/office/powerpoint/2010/main" val="4005497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角丸四角形 47"/>
          <p:cNvSpPr/>
          <p:nvPr/>
        </p:nvSpPr>
        <p:spPr>
          <a:xfrm>
            <a:off x="335280" y="2672973"/>
            <a:ext cx="11521440" cy="2262842"/>
          </a:xfrm>
          <a:prstGeom prst="roundRect">
            <a:avLst>
              <a:gd name="adj" fmla="val 6787"/>
            </a:avLst>
          </a:prstGeom>
        </p:spPr>
        <p:style>
          <a:lnRef idx="2">
            <a:schemeClr val="accent6"/>
          </a:lnRef>
          <a:fillRef idx="1">
            <a:schemeClr val="lt1"/>
          </a:fillRef>
          <a:effectRef idx="0">
            <a:schemeClr val="accent6"/>
          </a:effectRef>
          <a:fontRef idx="minor">
            <a:schemeClr val="dk1"/>
          </a:fontRef>
        </p:style>
        <p:txBody>
          <a:bodyPr rtlCol="0" anchor="t"/>
          <a:lstStyle/>
          <a:p>
            <a:endParaRPr lang="en-US" altLang="ja-JP" sz="2400" b="1" dirty="0"/>
          </a:p>
          <a:p>
            <a:r>
              <a:rPr lang="ja-JP" altLang="en-US" sz="2400" b="1" dirty="0"/>
              <a:t>☆　医療的ケア看護職員は、その専門性を活かして医療的ケアを進め、教員が</a:t>
            </a:r>
            <a:r>
              <a:rPr lang="ja-JP" altLang="en-US" sz="2400" b="1" dirty="0" err="1"/>
              <a:t>そ</a:t>
            </a:r>
            <a:endParaRPr lang="en-US" altLang="ja-JP" sz="2400" b="1" dirty="0"/>
          </a:p>
          <a:p>
            <a:r>
              <a:rPr lang="ja-JP" altLang="en-US" sz="2400" b="1" dirty="0"/>
              <a:t>　の専門性を活かしてサポートする。</a:t>
            </a:r>
            <a:endParaRPr lang="en-US" altLang="ja-JP" sz="2400" b="1" dirty="0"/>
          </a:p>
          <a:p>
            <a:endParaRPr lang="en-US" altLang="ja-JP" sz="1200" b="1" dirty="0"/>
          </a:p>
          <a:p>
            <a:r>
              <a:rPr lang="ja-JP" altLang="en-US" sz="2400" b="1" dirty="0"/>
              <a:t>☆　教員は、その専門性を活かして授業を進め、医療的ケア看護職員が、その専</a:t>
            </a:r>
            <a:endParaRPr lang="en-US" altLang="ja-JP" sz="2400" b="1" dirty="0"/>
          </a:p>
          <a:p>
            <a:r>
              <a:rPr lang="ja-JP" altLang="en-US" sz="2400" b="1" dirty="0"/>
              <a:t>　門性を活かしてサポートする。</a:t>
            </a:r>
          </a:p>
        </p:txBody>
      </p:sp>
      <p:sp>
        <p:nvSpPr>
          <p:cNvPr id="2" name="タイトル 1"/>
          <p:cNvSpPr>
            <a:spLocks noGrp="1"/>
          </p:cNvSpPr>
          <p:nvPr>
            <p:ph type="title"/>
          </p:nvPr>
        </p:nvSpPr>
        <p:spPr>
          <a:xfrm>
            <a:off x="335280" y="255711"/>
            <a:ext cx="11521440" cy="907791"/>
          </a:xfrm>
        </p:spPr>
        <p:txBody>
          <a:bodyPr>
            <a:normAutofit fontScale="90000"/>
          </a:bodyPr>
          <a:lstStyle/>
          <a:p>
            <a:r>
              <a:rPr lang="ja-JP" altLang="en-US" sz="3600" dirty="0">
                <a:latin typeface="ＭＳ ゴシック" panose="020B0609070205080204" pitchFamily="49" charset="-128"/>
                <a:ea typeface="ＭＳ ゴシック" panose="020B0609070205080204" pitchFamily="49" charset="-128"/>
              </a:rPr>
              <a:t>　医療的ケアが必要な子どもたちが安全に学習できる環境をつくるために</a:t>
            </a:r>
            <a:endParaRPr kumimoji="1" lang="ja-JP" altLang="en-US" sz="3600" dirty="0">
              <a:latin typeface="ＭＳ ゴシック" panose="020B0609070205080204" pitchFamily="49" charset="-128"/>
              <a:ea typeface="ＭＳ ゴシック" panose="020B0609070205080204" pitchFamily="49" charset="-128"/>
            </a:endParaRPr>
          </a:p>
        </p:txBody>
      </p:sp>
      <p:sp>
        <p:nvSpPr>
          <p:cNvPr id="49" name="下矢印 48"/>
          <p:cNvSpPr/>
          <p:nvPr/>
        </p:nvSpPr>
        <p:spPr>
          <a:xfrm>
            <a:off x="5520163" y="4935815"/>
            <a:ext cx="1197033" cy="3584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0" name="円/楕円 49"/>
          <p:cNvSpPr/>
          <p:nvPr/>
        </p:nvSpPr>
        <p:spPr>
          <a:xfrm>
            <a:off x="502921" y="5361110"/>
            <a:ext cx="11353799" cy="9806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u="sng" dirty="0">
                <a:latin typeface="+mn-ea"/>
              </a:rPr>
              <a:t>教員と医療的ケア看護職員双方がその専門性を発揮して</a:t>
            </a:r>
            <a:endParaRPr lang="en-US" altLang="ja-JP" sz="2000" b="1" u="sng" dirty="0">
              <a:latin typeface="+mn-ea"/>
            </a:endParaRPr>
          </a:p>
          <a:p>
            <a:pPr algn="ctr"/>
            <a:r>
              <a:rPr lang="ja-JP" altLang="en-US" sz="2000" b="1" u="sng" dirty="0">
                <a:latin typeface="+mn-ea"/>
              </a:rPr>
              <a:t>児童生徒の成長・発達を最大限に促す。</a:t>
            </a:r>
          </a:p>
        </p:txBody>
      </p:sp>
      <p:grpSp>
        <p:nvGrpSpPr>
          <p:cNvPr id="55" name="グループ化 54"/>
          <p:cNvGrpSpPr/>
          <p:nvPr/>
        </p:nvGrpSpPr>
        <p:grpSpPr>
          <a:xfrm>
            <a:off x="2560320" y="1145782"/>
            <a:ext cx="7372184" cy="1958834"/>
            <a:chOff x="955964" y="1040352"/>
            <a:chExt cx="7543980" cy="1958834"/>
          </a:xfrm>
        </p:grpSpPr>
        <p:grpSp>
          <p:nvGrpSpPr>
            <p:cNvPr id="54" name="グループ化 53"/>
            <p:cNvGrpSpPr/>
            <p:nvPr/>
          </p:nvGrpSpPr>
          <p:grpSpPr>
            <a:xfrm>
              <a:off x="955964" y="1040352"/>
              <a:ext cx="3108960" cy="1958834"/>
              <a:chOff x="955964" y="1040352"/>
              <a:chExt cx="3108960" cy="1958834"/>
            </a:xfrm>
          </p:grpSpPr>
          <p:sp>
            <p:nvSpPr>
              <p:cNvPr id="4" name="角丸四角形 3"/>
              <p:cNvSpPr/>
              <p:nvPr/>
            </p:nvSpPr>
            <p:spPr>
              <a:xfrm>
                <a:off x="955964" y="1040352"/>
                <a:ext cx="3108960" cy="84789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2400" b="1" dirty="0"/>
                  <a:t>教育活動</a:t>
                </a:r>
              </a:p>
            </p:txBody>
          </p:sp>
          <p:pic>
            <p:nvPicPr>
              <p:cNvPr id="45" name="図 44"/>
              <p:cNvPicPr>
                <a:picLocks noChangeAspect="1"/>
              </p:cNvPicPr>
              <p:nvPr/>
            </p:nvPicPr>
            <p:blipFill>
              <a:blip r:embed="rId3"/>
              <a:stretch>
                <a:fillRect/>
              </a:stretch>
            </p:blipFill>
            <p:spPr>
              <a:xfrm>
                <a:off x="2116705" y="1675699"/>
                <a:ext cx="787478" cy="1013731"/>
              </a:xfrm>
              <a:prstGeom prst="rect">
                <a:avLst/>
              </a:prstGeom>
            </p:spPr>
          </p:pic>
          <p:sp>
            <p:nvSpPr>
              <p:cNvPr id="46" name="テキスト ボックス 45"/>
              <p:cNvSpPr txBox="1"/>
              <p:nvPr/>
            </p:nvSpPr>
            <p:spPr>
              <a:xfrm>
                <a:off x="1579419" y="2629854"/>
                <a:ext cx="1862051" cy="369332"/>
              </a:xfrm>
              <a:prstGeom prst="rect">
                <a:avLst/>
              </a:prstGeom>
              <a:noFill/>
            </p:spPr>
            <p:txBody>
              <a:bodyPr wrap="square" rtlCol="0">
                <a:spAutoFit/>
              </a:bodyPr>
              <a:lstStyle/>
              <a:p>
                <a:pPr algn="ctr"/>
                <a:r>
                  <a:rPr lang="ja-JP" altLang="en-US" dirty="0">
                    <a:solidFill>
                      <a:schemeClr val="tx2"/>
                    </a:solidFill>
                    <a:latin typeface="HG丸ｺﾞｼｯｸM-PRO" panose="020F0600000000000000" pitchFamily="50" charset="-128"/>
                    <a:ea typeface="HG丸ｺﾞｼｯｸM-PRO" panose="020F0600000000000000" pitchFamily="50" charset="-128"/>
                  </a:rPr>
                  <a:t>教員の専門性</a:t>
                </a:r>
              </a:p>
            </p:txBody>
          </p:sp>
        </p:grpSp>
        <p:grpSp>
          <p:nvGrpSpPr>
            <p:cNvPr id="53" name="グループ化 52"/>
            <p:cNvGrpSpPr/>
            <p:nvPr/>
          </p:nvGrpSpPr>
          <p:grpSpPr>
            <a:xfrm>
              <a:off x="5061006" y="1040352"/>
              <a:ext cx="3438938" cy="1958834"/>
              <a:chOff x="5061006" y="1040352"/>
              <a:chExt cx="3438938" cy="1958834"/>
            </a:xfrm>
          </p:grpSpPr>
          <p:sp>
            <p:nvSpPr>
              <p:cNvPr id="5" name="角丸四角形 4"/>
              <p:cNvSpPr/>
              <p:nvPr/>
            </p:nvSpPr>
            <p:spPr>
              <a:xfrm>
                <a:off x="5261957" y="1040352"/>
                <a:ext cx="3108960" cy="84789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400" b="1" dirty="0"/>
                  <a:t>医療的ケア</a:t>
                </a:r>
              </a:p>
            </p:txBody>
          </p:sp>
          <p:pic>
            <p:nvPicPr>
              <p:cNvPr id="44" name="図 43"/>
              <p:cNvPicPr>
                <a:picLocks noChangeAspect="1"/>
              </p:cNvPicPr>
              <p:nvPr/>
            </p:nvPicPr>
            <p:blipFill>
              <a:blip r:embed="rId4"/>
              <a:stretch>
                <a:fillRect/>
              </a:stretch>
            </p:blipFill>
            <p:spPr>
              <a:xfrm>
                <a:off x="6435474" y="1677888"/>
                <a:ext cx="761926" cy="1014141"/>
              </a:xfrm>
              <a:prstGeom prst="rect">
                <a:avLst/>
              </a:prstGeom>
            </p:spPr>
          </p:pic>
          <p:sp>
            <p:nvSpPr>
              <p:cNvPr id="47" name="テキスト ボックス 46"/>
              <p:cNvSpPr txBox="1"/>
              <p:nvPr/>
            </p:nvSpPr>
            <p:spPr>
              <a:xfrm>
                <a:off x="5061006" y="2629854"/>
                <a:ext cx="3438938" cy="369332"/>
              </a:xfrm>
              <a:prstGeom prst="rect">
                <a:avLst/>
              </a:prstGeom>
              <a:noFill/>
            </p:spPr>
            <p:txBody>
              <a:bodyPr wrap="square" rtlCol="0">
                <a:spAutoFit/>
              </a:bodyPr>
              <a:lstStyle/>
              <a:p>
                <a:pPr algn="ctr"/>
                <a:r>
                  <a:rPr lang="ja-JP" altLang="en-US" dirty="0">
                    <a:solidFill>
                      <a:schemeClr val="tx2"/>
                    </a:solidFill>
                    <a:latin typeface="HG丸ｺﾞｼｯｸM-PRO" panose="020F0600000000000000" pitchFamily="50" charset="-128"/>
                    <a:ea typeface="HG丸ｺﾞｼｯｸM-PRO" panose="020F0600000000000000" pitchFamily="50" charset="-128"/>
                  </a:rPr>
                  <a:t>医療的ケア看護職員の専門性</a:t>
                </a:r>
              </a:p>
            </p:txBody>
          </p:sp>
        </p:grpSp>
        <p:sp>
          <p:nvSpPr>
            <p:cNvPr id="51" name="左右矢印 50"/>
            <p:cNvSpPr/>
            <p:nvPr/>
          </p:nvSpPr>
          <p:spPr>
            <a:xfrm>
              <a:off x="3956858" y="1163899"/>
              <a:ext cx="1413164" cy="689405"/>
            </a:xfrm>
            <a:prstGeom prst="leftRightArrow">
              <a:avLst>
                <a:gd name="adj1" fmla="val 50000"/>
                <a:gd name="adj2" fmla="val 355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52" name="テキスト ボックス 51"/>
          <p:cNvSpPr txBox="1"/>
          <p:nvPr/>
        </p:nvSpPr>
        <p:spPr>
          <a:xfrm>
            <a:off x="5389418" y="1945182"/>
            <a:ext cx="1413164" cy="369332"/>
          </a:xfrm>
          <a:prstGeom prst="rect">
            <a:avLst/>
          </a:prstGeom>
          <a:noFill/>
        </p:spPr>
        <p:txBody>
          <a:bodyPr wrap="square" rtlCol="0">
            <a:spAutoFit/>
          </a:bodyPr>
          <a:lstStyle/>
          <a:p>
            <a:pPr algn="ctr"/>
            <a:r>
              <a:rPr lang="ja-JP" altLang="en-US" b="1" dirty="0"/>
              <a:t>密接に関連</a:t>
            </a:r>
          </a:p>
        </p:txBody>
      </p:sp>
      <p:sp>
        <p:nvSpPr>
          <p:cNvPr id="17" name="テキスト ボックス 16"/>
          <p:cNvSpPr txBox="1"/>
          <p:nvPr/>
        </p:nvSpPr>
        <p:spPr>
          <a:xfrm>
            <a:off x="3169577" y="6459236"/>
            <a:ext cx="8892208" cy="307777"/>
          </a:xfrm>
          <a:prstGeom prst="rect">
            <a:avLst/>
          </a:prstGeom>
          <a:noFill/>
        </p:spPr>
        <p:txBody>
          <a:bodyPr wrap="square" rtlCol="0">
            <a:spAutoFit/>
          </a:bodyPr>
          <a:lstStyle/>
          <a:p>
            <a:r>
              <a:rPr lang="ja-JP" altLang="en-US" sz="1400" dirty="0"/>
              <a:t>平成</a:t>
            </a:r>
            <a:r>
              <a:rPr lang="en-US" altLang="ja-JP" sz="1400" dirty="0"/>
              <a:t>29</a:t>
            </a:r>
            <a:r>
              <a:rPr lang="ja-JP" altLang="en-US" sz="1400" dirty="0"/>
              <a:t>年度特別支援学校における医療的ケアに関する連絡協議会資料より一部改変（平成</a:t>
            </a:r>
            <a:r>
              <a:rPr lang="en-US" altLang="ja-JP" sz="1400" dirty="0"/>
              <a:t>29</a:t>
            </a:r>
            <a:r>
              <a:rPr lang="ja-JP" altLang="en-US" sz="1400" dirty="0"/>
              <a:t>年）文部科学省</a:t>
            </a:r>
          </a:p>
        </p:txBody>
      </p:sp>
    </p:spTree>
    <p:extLst>
      <p:ext uri="{BB962C8B-B14F-4D97-AF65-F5344CB8AC3E}">
        <p14:creationId xmlns:p14="http://schemas.microsoft.com/office/powerpoint/2010/main" val="2452763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932AA0EF-B066-4A7A-AE05-304B09D23D5B}"/>
              </a:ext>
            </a:extLst>
          </p:cNvPr>
          <p:cNvSpPr/>
          <p:nvPr/>
        </p:nvSpPr>
        <p:spPr>
          <a:xfrm>
            <a:off x="121920" y="28409"/>
            <a:ext cx="9144000" cy="764704"/>
          </a:xfrm>
          <a:prstGeom prst="rect">
            <a:avLst/>
          </a:prstGeom>
          <a:noFill/>
          <a:ln w="25400" cap="flat" cmpd="sng" algn="ctr">
            <a:noFill/>
            <a:prstDash val="solid"/>
          </a:ln>
          <a:effectLst/>
        </p:spPr>
        <p:txBody>
          <a:bodyPr anchor="ctr"/>
          <a:lstStyle/>
          <a:p>
            <a:pPr>
              <a:defRPr/>
            </a:pPr>
            <a:r>
              <a:rPr kumimoji="0" lang="ja-JP" altLang="en-US" sz="3200" kern="0" dirty="0">
                <a:solidFill>
                  <a:sysClr val="windowText" lastClr="000000"/>
                </a:solidFill>
                <a:latin typeface="ＭＳ ゴシック"/>
                <a:ea typeface="ＭＳ ゴシック"/>
              </a:rPr>
              <a:t>　医療的ケアとは</a:t>
            </a:r>
          </a:p>
        </p:txBody>
      </p:sp>
      <p:sp>
        <p:nvSpPr>
          <p:cNvPr id="3" name="テキスト ボックス 2">
            <a:extLst>
              <a:ext uri="{FF2B5EF4-FFF2-40B4-BE49-F238E27FC236}">
                <a16:creationId xmlns:a16="http://schemas.microsoft.com/office/drawing/2014/main" id="{C831A7CB-891A-46E6-939C-965AF166D464}"/>
              </a:ext>
            </a:extLst>
          </p:cNvPr>
          <p:cNvSpPr txBox="1"/>
          <p:nvPr/>
        </p:nvSpPr>
        <p:spPr>
          <a:xfrm>
            <a:off x="365760" y="864539"/>
            <a:ext cx="3057247" cy="523220"/>
          </a:xfrm>
          <a:prstGeom prst="rect">
            <a:avLst/>
          </a:prstGeom>
          <a:noFill/>
        </p:spPr>
        <p:txBody>
          <a:bodyPr wrap="none" rtlCol="0">
            <a:spAutoFit/>
          </a:bodyPr>
          <a:lstStyle/>
          <a:p>
            <a:r>
              <a:rPr kumimoji="1" lang="ja-JP" altLang="en-US" sz="2800" dirty="0">
                <a:latin typeface="ＭＳ ゴシック" panose="020B0609070205080204" pitchFamily="49" charset="-128"/>
                <a:ea typeface="ＭＳ ゴシック" panose="020B0609070205080204" pitchFamily="49" charset="-128"/>
              </a:rPr>
              <a:t>○　法律上の定義</a:t>
            </a:r>
          </a:p>
        </p:txBody>
      </p:sp>
      <p:sp>
        <p:nvSpPr>
          <p:cNvPr id="4" name="四角形: 角を丸くする 3">
            <a:extLst>
              <a:ext uri="{FF2B5EF4-FFF2-40B4-BE49-F238E27FC236}">
                <a16:creationId xmlns:a16="http://schemas.microsoft.com/office/drawing/2014/main" id="{F753CEEE-FD8A-428E-81E9-FF247FE7A57A}"/>
              </a:ext>
            </a:extLst>
          </p:cNvPr>
          <p:cNvSpPr/>
          <p:nvPr/>
        </p:nvSpPr>
        <p:spPr>
          <a:xfrm>
            <a:off x="365760" y="1387759"/>
            <a:ext cx="11045952" cy="1826558"/>
          </a:xfrm>
          <a:prstGeom prst="round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t" anchorCtr="0"/>
          <a:lstStyle/>
          <a:p>
            <a:pPr algn="just"/>
            <a:r>
              <a:rPr kumimoji="1" lang="ja-JP" altLang="en-US" sz="1600" dirty="0">
                <a:latin typeface="ＭＳ ゴシック" panose="020B0609070205080204" pitchFamily="49" charset="-128"/>
                <a:ea typeface="ＭＳ ゴシック" panose="020B0609070205080204" pitchFamily="49" charset="-128"/>
              </a:rPr>
              <a:t>　</a:t>
            </a:r>
            <a:r>
              <a:rPr kumimoji="1" lang="ja-JP" altLang="en-US" sz="2400" dirty="0">
                <a:latin typeface="ＭＳ ゴシック" panose="020B0609070205080204" pitchFamily="49" charset="-128"/>
                <a:ea typeface="ＭＳ ゴシック" panose="020B0609070205080204" pitchFamily="49" charset="-128"/>
              </a:rPr>
              <a:t>「医療的ケア児及びその家族に対する支援に関する法律」</a:t>
            </a:r>
            <a:endParaRPr kumimoji="1" lang="en-US" altLang="ja-JP" sz="2400" dirty="0">
              <a:latin typeface="ＭＳ ゴシック" panose="020B0609070205080204" pitchFamily="49" charset="-128"/>
              <a:ea typeface="ＭＳ ゴシック" panose="020B0609070205080204" pitchFamily="49" charset="-128"/>
            </a:endParaRPr>
          </a:p>
          <a:p>
            <a:pPr algn="just"/>
            <a:r>
              <a:rPr lang="ja-JP" altLang="en-US" sz="2400" dirty="0">
                <a:latin typeface="ＭＳ ゴシック" panose="020B0609070205080204" pitchFamily="49" charset="-128"/>
                <a:ea typeface="ＭＳ ゴシック" panose="020B0609070205080204" pitchFamily="49" charset="-128"/>
              </a:rPr>
              <a:t>（定義）</a:t>
            </a:r>
            <a:endParaRPr lang="en-US" altLang="ja-JP" sz="2400" dirty="0">
              <a:latin typeface="ＭＳ ゴシック" panose="020B0609070205080204" pitchFamily="49" charset="-128"/>
              <a:ea typeface="ＭＳ ゴシック" panose="020B0609070205080204" pitchFamily="49" charset="-128"/>
            </a:endParaRPr>
          </a:p>
          <a:p>
            <a:pPr algn="just"/>
            <a:r>
              <a:rPr lang="ja-JP" altLang="en-US" sz="2400" dirty="0">
                <a:latin typeface="ＭＳ ゴシック" panose="020B0609070205080204" pitchFamily="49" charset="-128"/>
                <a:ea typeface="ＭＳ ゴシック" panose="020B0609070205080204" pitchFamily="49" charset="-128"/>
              </a:rPr>
              <a:t>第二条 この法律において</a:t>
            </a:r>
            <a:r>
              <a:rPr lang="ja-JP" altLang="en-US" sz="2400" b="1" u="sng" dirty="0">
                <a:solidFill>
                  <a:srgbClr val="FF0000"/>
                </a:solidFill>
                <a:latin typeface="ＭＳ ゴシック" panose="020B0609070205080204" pitchFamily="49" charset="-128"/>
                <a:ea typeface="ＭＳ ゴシック" panose="020B0609070205080204" pitchFamily="49" charset="-128"/>
              </a:rPr>
              <a:t>「医療的ケア」とは、人工呼吸器による呼吸管理、喀痰吸引その他の医療行為をいう。</a:t>
            </a:r>
            <a:endParaRPr kumimoji="1" lang="ja-JP" altLang="en-US" sz="2400" b="1" u="sng" dirty="0">
              <a:solidFill>
                <a:srgbClr val="FF0000"/>
              </a:solidFill>
              <a:latin typeface="ＭＳ ゴシック" panose="020B0609070205080204" pitchFamily="49" charset="-128"/>
              <a:ea typeface="ＭＳ ゴシック" panose="020B0609070205080204" pitchFamily="49" charset="-128"/>
            </a:endParaRPr>
          </a:p>
        </p:txBody>
      </p:sp>
      <p:sp>
        <p:nvSpPr>
          <p:cNvPr id="5" name="テキスト ボックス 4">
            <a:extLst>
              <a:ext uri="{FF2B5EF4-FFF2-40B4-BE49-F238E27FC236}">
                <a16:creationId xmlns:a16="http://schemas.microsoft.com/office/drawing/2014/main" id="{3CC37C52-763B-4439-974E-4BEDC53B1539}"/>
              </a:ext>
            </a:extLst>
          </p:cNvPr>
          <p:cNvSpPr txBox="1"/>
          <p:nvPr/>
        </p:nvSpPr>
        <p:spPr>
          <a:xfrm>
            <a:off x="365760" y="3475927"/>
            <a:ext cx="5929828" cy="523220"/>
          </a:xfrm>
          <a:prstGeom prst="rect">
            <a:avLst/>
          </a:prstGeom>
          <a:noFill/>
        </p:spPr>
        <p:txBody>
          <a:bodyPr wrap="none" rtlCol="0">
            <a:spAutoFit/>
          </a:bodyPr>
          <a:lstStyle/>
          <a:p>
            <a:r>
              <a:rPr kumimoji="1" lang="ja-JP" altLang="en-US" sz="2800" dirty="0">
                <a:latin typeface="ＭＳ ゴシック" panose="020B0609070205080204" pitchFamily="49" charset="-128"/>
                <a:ea typeface="ＭＳ ゴシック" panose="020B0609070205080204" pitchFamily="49" charset="-128"/>
              </a:rPr>
              <a:t>○　道立学校における実施上の定義</a:t>
            </a:r>
          </a:p>
        </p:txBody>
      </p:sp>
      <p:sp>
        <p:nvSpPr>
          <p:cNvPr id="6" name="四角形: 角を丸くする 5">
            <a:extLst>
              <a:ext uri="{FF2B5EF4-FFF2-40B4-BE49-F238E27FC236}">
                <a16:creationId xmlns:a16="http://schemas.microsoft.com/office/drawing/2014/main" id="{3FAB574A-244B-4B0A-BD0A-AA40C18E7485}"/>
              </a:ext>
            </a:extLst>
          </p:cNvPr>
          <p:cNvSpPr/>
          <p:nvPr/>
        </p:nvSpPr>
        <p:spPr>
          <a:xfrm>
            <a:off x="365760" y="3999147"/>
            <a:ext cx="11045952" cy="2469056"/>
          </a:xfrm>
          <a:prstGeom prst="round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t" anchorCtr="0"/>
          <a:lstStyle/>
          <a:p>
            <a:pPr algn="just"/>
            <a:r>
              <a:rPr kumimoji="1" lang="ja-JP" altLang="en-US" dirty="0">
                <a:latin typeface="ＭＳ ゴシック" panose="020B0609070205080204" pitchFamily="49" charset="-128"/>
                <a:ea typeface="ＭＳ ゴシック" panose="020B0609070205080204" pitchFamily="49" charset="-128"/>
              </a:rPr>
              <a:t>　</a:t>
            </a:r>
            <a:r>
              <a:rPr kumimoji="1" lang="ja-JP" altLang="en-US" sz="2400" dirty="0">
                <a:latin typeface="ＭＳ ゴシック" panose="020B0609070205080204" pitchFamily="49" charset="-128"/>
                <a:ea typeface="ＭＳ ゴシック" panose="020B0609070205080204" pitchFamily="49" charset="-128"/>
              </a:rPr>
              <a:t>「道立学校における医療的ケア実施要項」</a:t>
            </a:r>
            <a:r>
              <a:rPr kumimoji="1" lang="ja-JP" altLang="en-US" sz="2000" dirty="0">
                <a:latin typeface="ＭＳ ゴシック" panose="020B0609070205080204" pitchFamily="49" charset="-128"/>
                <a:ea typeface="ＭＳ ゴシック" panose="020B0609070205080204" pitchFamily="49" charset="-128"/>
              </a:rPr>
              <a:t>（北海道教育庁学校教育局長決定）</a:t>
            </a:r>
            <a:endParaRPr kumimoji="1" lang="en-US" altLang="ja-JP" sz="3200" dirty="0">
              <a:latin typeface="ＭＳ ゴシック" panose="020B0609070205080204" pitchFamily="49" charset="-128"/>
              <a:ea typeface="ＭＳ ゴシック" panose="020B0609070205080204" pitchFamily="49" charset="-128"/>
            </a:endParaRPr>
          </a:p>
          <a:p>
            <a:pPr algn="just"/>
            <a:r>
              <a:rPr lang="ja-JP" altLang="en-US" sz="2400" dirty="0">
                <a:latin typeface="ＭＳ ゴシック" panose="020B0609070205080204" pitchFamily="49" charset="-128"/>
                <a:ea typeface="ＭＳ ゴシック" panose="020B0609070205080204" pitchFamily="49" charset="-128"/>
              </a:rPr>
              <a:t>（定義）</a:t>
            </a:r>
            <a:endParaRPr lang="en-US" altLang="ja-JP" sz="2400" dirty="0">
              <a:latin typeface="ＭＳ ゴシック" panose="020B0609070205080204" pitchFamily="49" charset="-128"/>
              <a:ea typeface="ＭＳ ゴシック" panose="020B0609070205080204" pitchFamily="49" charset="-128"/>
            </a:endParaRPr>
          </a:p>
          <a:p>
            <a:pPr algn="just"/>
            <a:r>
              <a:rPr lang="ja-JP" altLang="en-US" sz="2400" dirty="0">
                <a:latin typeface="ＭＳ ゴシック" panose="020B0609070205080204" pitchFamily="49" charset="-128"/>
                <a:ea typeface="ＭＳ ゴシック" panose="020B0609070205080204" pitchFamily="49" charset="-128"/>
              </a:rPr>
              <a:t>第２条　この要項において、</a:t>
            </a:r>
            <a:r>
              <a:rPr lang="ja-JP" altLang="en-US" sz="2400" b="1" u="sng" dirty="0">
                <a:solidFill>
                  <a:srgbClr val="FF0000"/>
                </a:solidFill>
                <a:latin typeface="ＭＳ ゴシック" panose="020B0609070205080204" pitchFamily="49" charset="-128"/>
                <a:ea typeface="ＭＳ ゴシック" panose="020B0609070205080204" pitchFamily="49" charset="-128"/>
              </a:rPr>
              <a:t>医療的ケアとは、児童生徒等が生命の維持、健康状態の維持・改善のために必要とする喀痰吸引、経管栄養等、医師の指導の下で保護者が日常的に家庭で行っている行為で、学校生活を送る上で必要なものをいう。</a:t>
            </a:r>
            <a:endParaRPr kumimoji="1" lang="ja-JP" altLang="en-US" sz="2400" b="1" u="sng"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343524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594360" y="1582092"/>
            <a:ext cx="11003279" cy="4629563"/>
          </a:xfrm>
          <a:prstGeom prst="roundRect">
            <a:avLst>
              <a:gd name="adj" fmla="val 8420"/>
            </a:avLst>
          </a:prstGeom>
        </p:spPr>
        <p:style>
          <a:lnRef idx="2">
            <a:schemeClr val="accent4"/>
          </a:lnRef>
          <a:fillRef idx="1">
            <a:schemeClr val="lt1"/>
          </a:fillRef>
          <a:effectRef idx="0">
            <a:schemeClr val="accent4"/>
          </a:effectRef>
          <a:fontRef idx="minor">
            <a:schemeClr val="dk1"/>
          </a:fontRef>
        </p:style>
        <p:txBody>
          <a:bodyPr rtlCol="0" anchor="t"/>
          <a:lstStyle/>
          <a:p>
            <a:r>
              <a:rPr lang="ja-JP" altLang="en-US" sz="1600" dirty="0"/>
              <a:t>　</a:t>
            </a:r>
            <a:endParaRPr lang="en-US" altLang="ja-JP" sz="1600" dirty="0"/>
          </a:p>
          <a:p>
            <a:r>
              <a:rPr lang="ja-JP" altLang="en-US" sz="1600" dirty="0"/>
              <a:t>　</a:t>
            </a:r>
            <a:r>
              <a:rPr lang="ja-JP" altLang="en-US" dirty="0"/>
              <a:t>医師の医学的判断及び技術をもってするのでなければ人体に危害を及ぼし、または危害を及ぼすおそれのある行為。医療関係の資格を保有しない者は行ってはいけない。</a:t>
            </a:r>
          </a:p>
        </p:txBody>
      </p:sp>
      <p:sp>
        <p:nvSpPr>
          <p:cNvPr id="9" name="角丸四角形 8"/>
          <p:cNvSpPr/>
          <p:nvPr/>
        </p:nvSpPr>
        <p:spPr>
          <a:xfrm>
            <a:off x="4665852" y="1308754"/>
            <a:ext cx="2860293" cy="47061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800" b="1" dirty="0"/>
              <a:t>医行為</a:t>
            </a:r>
          </a:p>
        </p:txBody>
      </p:sp>
      <p:sp>
        <p:nvSpPr>
          <p:cNvPr id="10" name="角丸四角形 9"/>
          <p:cNvSpPr/>
          <p:nvPr/>
        </p:nvSpPr>
        <p:spPr>
          <a:xfrm>
            <a:off x="899160" y="3013267"/>
            <a:ext cx="10454640" cy="3119044"/>
          </a:xfrm>
          <a:prstGeom prst="roundRect">
            <a:avLst>
              <a:gd name="adj" fmla="val 6510"/>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 name="角丸四角形 10"/>
          <p:cNvSpPr/>
          <p:nvPr/>
        </p:nvSpPr>
        <p:spPr>
          <a:xfrm>
            <a:off x="3368095" y="2695092"/>
            <a:ext cx="5516768" cy="573001"/>
          </a:xfrm>
          <a:prstGeom prst="roundRect">
            <a:avLst/>
          </a:prstGeom>
          <a:solidFill>
            <a:srgbClr val="FFFFFF"/>
          </a:solidFill>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2800" b="1" dirty="0"/>
              <a:t>学校における医療的ケア</a:t>
            </a:r>
          </a:p>
        </p:txBody>
      </p:sp>
      <p:sp>
        <p:nvSpPr>
          <p:cNvPr id="12" name="正方形/長方形 11"/>
          <p:cNvSpPr/>
          <p:nvPr/>
        </p:nvSpPr>
        <p:spPr>
          <a:xfrm>
            <a:off x="1352193" y="3522919"/>
            <a:ext cx="5063847" cy="246842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dirty="0">
              <a:solidFill>
                <a:schemeClr val="tx1"/>
              </a:solidFill>
            </a:endParaRPr>
          </a:p>
          <a:p>
            <a:r>
              <a:rPr lang="ja-JP" altLang="en-US" sz="2000" dirty="0">
                <a:solidFill>
                  <a:schemeClr val="tx1"/>
                </a:solidFill>
              </a:rPr>
              <a:t>・口腔内の喀痰吸引</a:t>
            </a:r>
            <a:endParaRPr lang="en-US" altLang="ja-JP" sz="2000" dirty="0">
              <a:solidFill>
                <a:schemeClr val="tx1"/>
              </a:solidFill>
            </a:endParaRPr>
          </a:p>
          <a:p>
            <a:r>
              <a:rPr lang="ja-JP" altLang="en-US" sz="2000" dirty="0">
                <a:solidFill>
                  <a:schemeClr val="tx1"/>
                </a:solidFill>
              </a:rPr>
              <a:t>・鼻腔内の喀痰吸引</a:t>
            </a:r>
            <a:endParaRPr lang="en-US" altLang="ja-JP" sz="2000" dirty="0">
              <a:solidFill>
                <a:schemeClr val="tx1"/>
              </a:solidFill>
            </a:endParaRPr>
          </a:p>
          <a:p>
            <a:r>
              <a:rPr lang="ja-JP" altLang="en-US" sz="2000" dirty="0">
                <a:solidFill>
                  <a:schemeClr val="tx1"/>
                </a:solidFill>
              </a:rPr>
              <a:t>・気管カニューレ内の喀痰吸引</a:t>
            </a:r>
            <a:endParaRPr lang="en-US" altLang="ja-JP" sz="2000" dirty="0">
              <a:solidFill>
                <a:schemeClr val="tx1"/>
              </a:solidFill>
            </a:endParaRPr>
          </a:p>
          <a:p>
            <a:r>
              <a:rPr lang="ja-JP" altLang="en-US" sz="2000" dirty="0">
                <a:solidFill>
                  <a:schemeClr val="tx1"/>
                </a:solidFill>
              </a:rPr>
              <a:t>・胃ろう又は腸ろうによる経管栄養</a:t>
            </a:r>
            <a:endParaRPr lang="en-US" altLang="ja-JP" sz="2000" dirty="0">
              <a:solidFill>
                <a:schemeClr val="tx1"/>
              </a:solidFill>
            </a:endParaRPr>
          </a:p>
          <a:p>
            <a:r>
              <a:rPr lang="ja-JP" altLang="en-US" sz="2000" dirty="0">
                <a:solidFill>
                  <a:schemeClr val="tx1"/>
                </a:solidFill>
              </a:rPr>
              <a:t>・経鼻経管栄養</a:t>
            </a:r>
          </a:p>
        </p:txBody>
      </p:sp>
      <p:sp>
        <p:nvSpPr>
          <p:cNvPr id="13" name="正方形/長方形 12"/>
          <p:cNvSpPr/>
          <p:nvPr/>
        </p:nvSpPr>
        <p:spPr>
          <a:xfrm>
            <a:off x="1310627" y="3330369"/>
            <a:ext cx="3990515" cy="440839"/>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教員等による特定行為</a:t>
            </a:r>
            <a:r>
              <a:rPr lang="en-US" altLang="ja-JP" sz="1600" b="1" dirty="0">
                <a:solidFill>
                  <a:schemeClr val="tx1"/>
                </a:solidFill>
              </a:rPr>
              <a:t>※</a:t>
            </a:r>
            <a:endParaRPr lang="ja-JP" altLang="en-US" sz="2000" b="1" dirty="0">
              <a:solidFill>
                <a:schemeClr val="tx1"/>
              </a:solidFill>
            </a:endParaRPr>
          </a:p>
        </p:txBody>
      </p:sp>
      <p:sp>
        <p:nvSpPr>
          <p:cNvPr id="14" name="テキスト ボックス 13"/>
          <p:cNvSpPr txBox="1"/>
          <p:nvPr/>
        </p:nvSpPr>
        <p:spPr>
          <a:xfrm>
            <a:off x="1458124" y="5354896"/>
            <a:ext cx="2673675" cy="523220"/>
          </a:xfrm>
          <a:prstGeom prst="rect">
            <a:avLst/>
          </a:prstGeom>
          <a:noFill/>
        </p:spPr>
        <p:txBody>
          <a:bodyPr wrap="square" rtlCol="0">
            <a:spAutoFit/>
          </a:bodyPr>
          <a:lstStyle/>
          <a:p>
            <a:pPr marL="133350" indent="-266700"/>
            <a:r>
              <a:rPr lang="en-US" altLang="ja-JP" sz="1400" dirty="0"/>
              <a:t>※</a:t>
            </a:r>
            <a:r>
              <a:rPr lang="ja-JP" altLang="en-US" sz="1400" dirty="0"/>
              <a:t>認定された教員等が登録特定行為事業者において実施可</a:t>
            </a:r>
          </a:p>
        </p:txBody>
      </p:sp>
      <p:sp>
        <p:nvSpPr>
          <p:cNvPr id="15" name="角丸四角形 14"/>
          <p:cNvSpPr/>
          <p:nvPr/>
        </p:nvSpPr>
        <p:spPr>
          <a:xfrm>
            <a:off x="6798720" y="3330369"/>
            <a:ext cx="4189319" cy="14703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200"/>
              </a:lnSpc>
            </a:pPr>
            <a:r>
              <a:rPr lang="ja-JP" altLang="en-US" sz="2000" dirty="0"/>
              <a:t>教員等による特定行為以外の</a:t>
            </a:r>
            <a:endParaRPr lang="en-US" altLang="ja-JP" sz="2000" dirty="0"/>
          </a:p>
          <a:p>
            <a:pPr algn="ctr">
              <a:lnSpc>
                <a:spcPts val="2200"/>
              </a:lnSpc>
            </a:pPr>
            <a:r>
              <a:rPr lang="ja-JP" altLang="en-US" sz="2000" dirty="0"/>
              <a:t>学校で行われている医行為</a:t>
            </a:r>
            <a:endParaRPr lang="en-US" altLang="ja-JP" sz="2000" dirty="0"/>
          </a:p>
          <a:p>
            <a:pPr algn="ctr">
              <a:lnSpc>
                <a:spcPts val="2200"/>
              </a:lnSpc>
            </a:pPr>
            <a:r>
              <a:rPr lang="ja-JP" altLang="en-US" sz="2000" dirty="0"/>
              <a:t>（医療的ケア看護職員が実施）</a:t>
            </a:r>
          </a:p>
        </p:txBody>
      </p:sp>
      <p:sp>
        <p:nvSpPr>
          <p:cNvPr id="16" name="大かっこ 15"/>
          <p:cNvSpPr/>
          <p:nvPr/>
        </p:nvSpPr>
        <p:spPr>
          <a:xfrm>
            <a:off x="6903061" y="5142197"/>
            <a:ext cx="4084978" cy="800378"/>
          </a:xfrm>
          <a:prstGeom prst="bracketPair">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400" dirty="0"/>
              <a:t>本人や家族の者が医行為を行う場合は違法性が阻却されることがあるとされている</a:t>
            </a:r>
          </a:p>
        </p:txBody>
      </p:sp>
      <p:sp>
        <p:nvSpPr>
          <p:cNvPr id="17" name="テキスト ボックス 16"/>
          <p:cNvSpPr txBox="1"/>
          <p:nvPr/>
        </p:nvSpPr>
        <p:spPr>
          <a:xfrm>
            <a:off x="9050312" y="6273931"/>
            <a:ext cx="2632671" cy="307777"/>
          </a:xfrm>
          <a:prstGeom prst="rect">
            <a:avLst/>
          </a:prstGeom>
          <a:noFill/>
        </p:spPr>
        <p:txBody>
          <a:bodyPr wrap="square" rtlCol="0">
            <a:spAutoFit/>
          </a:bodyPr>
          <a:lstStyle/>
          <a:p>
            <a:pPr algn="r"/>
            <a:r>
              <a:rPr lang="ja-JP" altLang="en-US" sz="1400" dirty="0"/>
              <a:t>文部科学省（平成</a:t>
            </a:r>
            <a:r>
              <a:rPr lang="en-US" altLang="ja-JP" sz="1400" dirty="0"/>
              <a:t>31</a:t>
            </a:r>
            <a:r>
              <a:rPr lang="ja-JP" altLang="en-US" sz="1400" dirty="0"/>
              <a:t>年）</a:t>
            </a:r>
          </a:p>
        </p:txBody>
      </p:sp>
      <p:pic>
        <p:nvPicPr>
          <p:cNvPr id="18" name="Picture 2" descr="ããã®å¸å¼ã®ã¤ã©ã¹ãï¼ç·æ§ï¼">
            <a:extLst>
              <a:ext uri="{FF2B5EF4-FFF2-40B4-BE49-F238E27FC236}">
                <a16:creationId xmlns:a16="http://schemas.microsoft.com/office/drawing/2014/main" id="{A79FA632-F52B-4615-9D67-A1C0CFAB5B3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4199" y="4971985"/>
            <a:ext cx="1016943" cy="867793"/>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èããã®ã¤ã©ã¹ãï¼å­ä¾ï¼">
            <a:extLst>
              <a:ext uri="{FF2B5EF4-FFF2-40B4-BE49-F238E27FC236}">
                <a16:creationId xmlns:a16="http://schemas.microsoft.com/office/drawing/2014/main" id="{17EC9ED3-C7E6-4CC9-98B2-AD2F2E1B689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50756" y="4800702"/>
            <a:ext cx="1016944" cy="1108388"/>
          </a:xfrm>
          <a:prstGeom prst="rect">
            <a:avLst/>
          </a:prstGeom>
          <a:noFill/>
          <a:extLst>
            <a:ext uri="{909E8E84-426E-40DD-AFC4-6F175D3DCCD1}">
              <a14:hiddenFill xmlns:a14="http://schemas.microsoft.com/office/drawing/2010/main">
                <a:solidFill>
                  <a:srgbClr val="FFFFFF"/>
                </a:solidFill>
              </a14:hiddenFill>
            </a:ext>
          </a:extLst>
        </p:spPr>
      </p:pic>
      <p:sp>
        <p:nvSpPr>
          <p:cNvPr id="4" name="正方形/長方形 3">
            <a:extLst>
              <a:ext uri="{FF2B5EF4-FFF2-40B4-BE49-F238E27FC236}">
                <a16:creationId xmlns:a16="http://schemas.microsoft.com/office/drawing/2014/main" id="{F6C9165B-DD98-4945-B0E1-EB47C1B08CC2}"/>
              </a:ext>
            </a:extLst>
          </p:cNvPr>
          <p:cNvSpPr/>
          <p:nvPr/>
        </p:nvSpPr>
        <p:spPr>
          <a:xfrm>
            <a:off x="594360" y="250483"/>
            <a:ext cx="11003278" cy="990113"/>
          </a:xfrm>
          <a:prstGeom prst="rect">
            <a:avLst/>
          </a:prstGeo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rtlCol="0" anchor="ctr"/>
          <a:lstStyle/>
          <a:p>
            <a:pPr algn="just"/>
            <a:r>
              <a:rPr kumimoji="1" lang="ja-JP" altLang="en-US" b="1" dirty="0">
                <a:latin typeface="ＭＳ ゴシック" panose="020B0609070205080204" pitchFamily="49" charset="-128"/>
                <a:ea typeface="ＭＳ ゴシック" panose="020B0609070205080204" pitchFamily="49" charset="-128"/>
              </a:rPr>
              <a:t>「医療的ケア児」</a:t>
            </a:r>
            <a:endParaRPr kumimoji="1" lang="en-US" altLang="ja-JP" b="1" dirty="0">
              <a:latin typeface="ＭＳ ゴシック" panose="020B0609070205080204" pitchFamily="49" charset="-128"/>
              <a:ea typeface="ＭＳ ゴシック" panose="020B0609070205080204" pitchFamily="49" charset="-128"/>
            </a:endParaRPr>
          </a:p>
          <a:p>
            <a:pPr algn="just"/>
            <a:r>
              <a:rPr kumimoji="1" lang="ja-JP" altLang="en-US" dirty="0">
                <a:latin typeface="ＭＳ ゴシック" panose="020B0609070205080204" pitchFamily="49" charset="-128"/>
                <a:ea typeface="ＭＳ ゴシック" panose="020B0609070205080204" pitchFamily="49" charset="-128"/>
              </a:rPr>
              <a:t>　</a:t>
            </a:r>
            <a:r>
              <a:rPr kumimoji="1" lang="ja-JP" altLang="en-US" b="1" dirty="0">
                <a:latin typeface="ＭＳ ゴシック" panose="020B0609070205080204" pitchFamily="49" charset="-128"/>
                <a:ea typeface="ＭＳ ゴシック" panose="020B0609070205080204" pitchFamily="49" charset="-128"/>
              </a:rPr>
              <a:t>日常生活及び社会生活を営むために恒常的に医療的ケア（人工呼吸器による呼吸管理、喀痰吸引その他の医療行為）を受けることが不可欠である幼児児童生徒</a:t>
            </a:r>
          </a:p>
        </p:txBody>
      </p:sp>
    </p:spTree>
    <p:extLst>
      <p:ext uri="{BB962C8B-B14F-4D97-AF65-F5344CB8AC3E}">
        <p14:creationId xmlns:p14="http://schemas.microsoft.com/office/powerpoint/2010/main" val="2926699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2400" y="97094"/>
            <a:ext cx="9144000" cy="655291"/>
          </a:xfrm>
        </p:spPr>
        <p:txBody>
          <a:bodyPr>
            <a:normAutofit/>
          </a:bodyPr>
          <a:lstStyle/>
          <a:p>
            <a:r>
              <a:rPr lang="ja-JP" altLang="en-US" sz="3200" dirty="0">
                <a:latin typeface="ＭＳ ゴシック" panose="020B0609070205080204" pitchFamily="49" charset="-128"/>
                <a:ea typeface="ＭＳ ゴシック" panose="020B0609070205080204" pitchFamily="49" charset="-128"/>
              </a:rPr>
              <a:t>「特定行為」の種類</a:t>
            </a:r>
          </a:p>
        </p:txBody>
      </p:sp>
      <p:sp>
        <p:nvSpPr>
          <p:cNvPr id="6" name="テキスト ボックス 5"/>
          <p:cNvSpPr txBox="1"/>
          <p:nvPr/>
        </p:nvSpPr>
        <p:spPr>
          <a:xfrm>
            <a:off x="6537960" y="5220602"/>
            <a:ext cx="4613218" cy="1200329"/>
          </a:xfrm>
          <a:prstGeom prst="rect">
            <a:avLst/>
          </a:prstGeom>
          <a:noFill/>
        </p:spPr>
        <p:txBody>
          <a:bodyPr wrap="square" rtlCol="0">
            <a:spAutoFit/>
          </a:bodyPr>
          <a:lstStyle/>
          <a:p>
            <a:pPr marL="304800" indent="-609600"/>
            <a:r>
              <a:rPr lang="ja-JP" altLang="en-US" sz="2400" dirty="0"/>
              <a:t>○　口腔内（咽頭手前）の吸引</a:t>
            </a:r>
            <a:endParaRPr lang="en-US" altLang="ja-JP" sz="2400" dirty="0"/>
          </a:p>
          <a:p>
            <a:pPr marL="304800" indent="-609600"/>
            <a:r>
              <a:rPr lang="ja-JP" altLang="en-US" sz="2400" dirty="0"/>
              <a:t>○　鼻腔内の吸引</a:t>
            </a:r>
            <a:endParaRPr lang="en-US" altLang="ja-JP" sz="2400" dirty="0"/>
          </a:p>
          <a:p>
            <a:pPr marL="304800" indent="-609600"/>
            <a:r>
              <a:rPr lang="ja-JP" altLang="en-US" sz="2400" dirty="0"/>
              <a:t>○　気管カニューレ内部の吸引</a:t>
            </a:r>
            <a:endParaRPr lang="en-US" altLang="ja-JP" sz="2400" dirty="0"/>
          </a:p>
        </p:txBody>
      </p:sp>
      <p:sp>
        <p:nvSpPr>
          <p:cNvPr id="10" name="テキスト ボックス 9"/>
          <p:cNvSpPr txBox="1"/>
          <p:nvPr/>
        </p:nvSpPr>
        <p:spPr>
          <a:xfrm>
            <a:off x="660370" y="5220602"/>
            <a:ext cx="4494787" cy="830997"/>
          </a:xfrm>
          <a:prstGeom prst="rect">
            <a:avLst/>
          </a:prstGeom>
          <a:noFill/>
        </p:spPr>
        <p:txBody>
          <a:bodyPr wrap="square" rtlCol="0">
            <a:spAutoFit/>
          </a:bodyPr>
          <a:lstStyle/>
          <a:p>
            <a:pPr marL="304800" indent="-609600"/>
            <a:r>
              <a:rPr lang="ja-JP" altLang="en-US" sz="2400" dirty="0"/>
              <a:t>○　胃ろう・腸</a:t>
            </a:r>
            <a:r>
              <a:rPr lang="ja-JP" altLang="en-US" sz="2400" dirty="0" err="1"/>
              <a:t>ろう</a:t>
            </a:r>
            <a:r>
              <a:rPr lang="ja-JP" altLang="en-US" sz="2400" dirty="0"/>
              <a:t>、鼻腔からの栄養注入</a:t>
            </a:r>
            <a:endParaRPr lang="en-US" altLang="ja-JP" sz="2400" dirty="0"/>
          </a:p>
        </p:txBody>
      </p:sp>
      <p:pic>
        <p:nvPicPr>
          <p:cNvPr id="12" name="図 11">
            <a:extLst>
              <a:ext uri="{FF2B5EF4-FFF2-40B4-BE49-F238E27FC236}">
                <a16:creationId xmlns:a16="http://schemas.microsoft.com/office/drawing/2014/main" id="{8C8DBBC2-77FA-4919-8441-4474573F2A55}"/>
              </a:ext>
            </a:extLst>
          </p:cNvPr>
          <p:cNvPicPr>
            <a:picLocks noChangeAspect="1"/>
          </p:cNvPicPr>
          <p:nvPr/>
        </p:nvPicPr>
        <p:blipFill>
          <a:blip r:embed="rId3"/>
          <a:stretch>
            <a:fillRect/>
          </a:stretch>
        </p:blipFill>
        <p:spPr>
          <a:xfrm>
            <a:off x="6812281" y="1971838"/>
            <a:ext cx="3874772" cy="3006150"/>
          </a:xfrm>
          <a:prstGeom prst="rect">
            <a:avLst/>
          </a:prstGeom>
        </p:spPr>
      </p:pic>
      <p:pic>
        <p:nvPicPr>
          <p:cNvPr id="13" name="図 12">
            <a:extLst>
              <a:ext uri="{FF2B5EF4-FFF2-40B4-BE49-F238E27FC236}">
                <a16:creationId xmlns:a16="http://schemas.microsoft.com/office/drawing/2014/main" id="{E2F0A5BA-6976-4A27-BEFD-C1F3BB1C2CE7}"/>
              </a:ext>
            </a:extLst>
          </p:cNvPr>
          <p:cNvPicPr>
            <a:picLocks noChangeAspect="1"/>
          </p:cNvPicPr>
          <p:nvPr/>
        </p:nvPicPr>
        <p:blipFill>
          <a:blip r:embed="rId4"/>
          <a:stretch>
            <a:fillRect/>
          </a:stretch>
        </p:blipFill>
        <p:spPr>
          <a:xfrm>
            <a:off x="660370" y="1971838"/>
            <a:ext cx="1625630" cy="3078321"/>
          </a:xfrm>
          <a:prstGeom prst="rect">
            <a:avLst/>
          </a:prstGeom>
        </p:spPr>
      </p:pic>
      <p:sp>
        <p:nvSpPr>
          <p:cNvPr id="3" name="角丸四角形 2"/>
          <p:cNvSpPr/>
          <p:nvPr/>
        </p:nvSpPr>
        <p:spPr>
          <a:xfrm>
            <a:off x="937041" y="1146108"/>
            <a:ext cx="3941444" cy="61788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3200" dirty="0"/>
              <a:t>経管栄養</a:t>
            </a:r>
          </a:p>
        </p:txBody>
      </p:sp>
      <p:sp>
        <p:nvSpPr>
          <p:cNvPr id="14" name="角丸四角形 13"/>
          <p:cNvSpPr/>
          <p:nvPr/>
        </p:nvSpPr>
        <p:spPr>
          <a:xfrm>
            <a:off x="6812281" y="1146108"/>
            <a:ext cx="3941444" cy="61788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3200" dirty="0"/>
              <a:t>吸引</a:t>
            </a:r>
          </a:p>
        </p:txBody>
      </p:sp>
      <p:pic>
        <p:nvPicPr>
          <p:cNvPr id="4" name="図 3"/>
          <p:cNvPicPr>
            <a:picLocks noChangeAspect="1"/>
          </p:cNvPicPr>
          <p:nvPr/>
        </p:nvPicPr>
        <p:blipFill>
          <a:blip r:embed="rId5"/>
          <a:stretch>
            <a:fillRect/>
          </a:stretch>
        </p:blipFill>
        <p:spPr>
          <a:xfrm>
            <a:off x="2821952" y="1971838"/>
            <a:ext cx="2835018" cy="3078321"/>
          </a:xfrm>
          <a:prstGeom prst="rect">
            <a:avLst/>
          </a:prstGeom>
        </p:spPr>
      </p:pic>
    </p:spTree>
    <p:extLst>
      <p:ext uri="{BB962C8B-B14F-4D97-AF65-F5344CB8AC3E}">
        <p14:creationId xmlns:p14="http://schemas.microsoft.com/office/powerpoint/2010/main" val="538339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073D0-EE7C-460F-AA5C-12008B0CAE32}"/>
              </a:ext>
            </a:extLst>
          </p:cNvPr>
          <p:cNvSpPr>
            <a:spLocks noGrp="1"/>
          </p:cNvSpPr>
          <p:nvPr>
            <p:ph type="title"/>
          </p:nvPr>
        </p:nvSpPr>
        <p:spPr>
          <a:xfrm>
            <a:off x="411480" y="209263"/>
            <a:ext cx="11338560" cy="655291"/>
          </a:xfrm>
        </p:spPr>
        <p:txBody>
          <a:bodyPr>
            <a:normAutofit/>
          </a:bodyPr>
          <a:lstStyle/>
          <a:p>
            <a:r>
              <a:rPr kumimoji="1" lang="ja-JP" altLang="en-US" sz="3200" dirty="0">
                <a:latin typeface="ＭＳ ゴシック" panose="020B0609070205080204" pitchFamily="49" charset="-128"/>
                <a:ea typeface="ＭＳ ゴシック" panose="020B0609070205080204" pitchFamily="49" charset="-128"/>
              </a:rPr>
              <a:t>学校における医療的ケアの歴史</a:t>
            </a:r>
          </a:p>
        </p:txBody>
      </p:sp>
      <p:graphicFrame>
        <p:nvGraphicFramePr>
          <p:cNvPr id="4" name="表 3">
            <a:extLst>
              <a:ext uri="{FF2B5EF4-FFF2-40B4-BE49-F238E27FC236}">
                <a16:creationId xmlns:a16="http://schemas.microsoft.com/office/drawing/2014/main" id="{FCF8C203-6E9D-48B3-B819-05FA3AB920A0}"/>
              </a:ext>
            </a:extLst>
          </p:cNvPr>
          <p:cNvGraphicFramePr>
            <a:graphicFrameLocks noGrp="1"/>
          </p:cNvGraphicFramePr>
          <p:nvPr>
            <p:extLst>
              <p:ext uri="{D42A27DB-BD31-4B8C-83A1-F6EECF244321}">
                <p14:modId xmlns:p14="http://schemas.microsoft.com/office/powerpoint/2010/main" val="4057153638"/>
              </p:ext>
            </p:extLst>
          </p:nvPr>
        </p:nvGraphicFramePr>
        <p:xfrm>
          <a:off x="411480" y="946684"/>
          <a:ext cx="11460480" cy="4783717"/>
        </p:xfrm>
        <a:graphic>
          <a:graphicData uri="http://schemas.openxmlformats.org/drawingml/2006/table">
            <a:tbl>
              <a:tblPr firstRow="1" bandRow="1">
                <a:tableStyleId>{5C22544A-7EE6-4342-B048-85BDC9FD1C3A}</a:tableStyleId>
              </a:tblPr>
              <a:tblGrid>
                <a:gridCol w="1874520">
                  <a:extLst>
                    <a:ext uri="{9D8B030D-6E8A-4147-A177-3AD203B41FA5}">
                      <a16:colId xmlns:a16="http://schemas.microsoft.com/office/drawing/2014/main" val="3195715018"/>
                    </a:ext>
                  </a:extLst>
                </a:gridCol>
                <a:gridCol w="9585960">
                  <a:extLst>
                    <a:ext uri="{9D8B030D-6E8A-4147-A177-3AD203B41FA5}">
                      <a16:colId xmlns:a16="http://schemas.microsoft.com/office/drawing/2014/main" val="2794224136"/>
                    </a:ext>
                  </a:extLst>
                </a:gridCol>
              </a:tblGrid>
              <a:tr h="501116">
                <a:tc>
                  <a:txBody>
                    <a:bodyPr/>
                    <a:lstStyle/>
                    <a:p>
                      <a:pPr algn="just"/>
                      <a:r>
                        <a:rPr kumimoji="1" lang="ja-JP" altLang="en-US" sz="2000" b="0" dirty="0">
                          <a:solidFill>
                            <a:sysClr val="windowText" lastClr="000000"/>
                          </a:solidFill>
                        </a:rPr>
                        <a:t>平成</a:t>
                      </a:r>
                      <a:r>
                        <a:rPr kumimoji="1" lang="en-US" altLang="ja-JP" sz="2000" b="0" dirty="0">
                          <a:solidFill>
                            <a:sysClr val="windowText" lastClr="000000"/>
                          </a:solidFill>
                        </a:rPr>
                        <a:t>15</a:t>
                      </a:r>
                      <a:r>
                        <a:rPr kumimoji="1" lang="ja-JP" altLang="en-US" sz="2000" b="0" dirty="0">
                          <a:solidFill>
                            <a:sysClr val="windowText" lastClr="000000"/>
                          </a:solidFill>
                        </a:rPr>
                        <a:t>･</a:t>
                      </a:r>
                      <a:r>
                        <a:rPr kumimoji="1" lang="en-US" altLang="ja-JP" sz="2000" b="0" dirty="0">
                          <a:solidFill>
                            <a:sysClr val="windowText" lastClr="000000"/>
                          </a:solidFill>
                        </a:rPr>
                        <a:t>16</a:t>
                      </a:r>
                      <a:r>
                        <a:rPr kumimoji="1" lang="ja-JP" altLang="en-US" sz="2000" b="0" dirty="0">
                          <a:solidFill>
                            <a:sysClr val="windowText" lastClr="000000"/>
                          </a:solidFill>
                        </a:rPr>
                        <a:t>年度</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E8ED"/>
                    </a:solidFill>
                  </a:tcPr>
                </a:tc>
                <a:tc>
                  <a:txBody>
                    <a:bodyPr/>
                    <a:lstStyle/>
                    <a:p>
                      <a:pPr marL="304800" indent="-609600" algn="just"/>
                      <a:r>
                        <a:rPr kumimoji="1" lang="ja-JP" altLang="en-US" sz="2000" b="0" dirty="0">
                          <a:solidFill>
                            <a:sysClr val="windowText" lastClr="000000"/>
                          </a:solidFill>
                        </a:rPr>
                        <a:t>「養護学校における医療的ケアに関するモデル事業」</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E8ED"/>
                    </a:solidFill>
                  </a:tcPr>
                </a:tc>
                <a:extLst>
                  <a:ext uri="{0D108BD9-81ED-4DB2-BD59-A6C34878D82A}">
                    <a16:rowId xmlns:a16="http://schemas.microsoft.com/office/drawing/2014/main" val="2521408648"/>
                  </a:ext>
                </a:extLst>
              </a:tr>
              <a:tr h="533400">
                <a:tc>
                  <a:txBody>
                    <a:bodyPr/>
                    <a:lstStyle/>
                    <a:p>
                      <a:pPr algn="just"/>
                      <a:r>
                        <a:rPr kumimoji="1" lang="ja-JP" altLang="en-US" sz="2000" dirty="0"/>
                        <a:t>平成</a:t>
                      </a:r>
                      <a:r>
                        <a:rPr kumimoji="1" lang="en-US" altLang="ja-JP" sz="2000" dirty="0"/>
                        <a:t>17</a:t>
                      </a:r>
                      <a:r>
                        <a:rPr kumimoji="1" lang="ja-JP" altLang="en-US" sz="2000" dirty="0"/>
                        <a:t>年４月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04800" indent="-609600" algn="just"/>
                      <a:r>
                        <a:rPr kumimoji="1" lang="ja-JP" altLang="en-US" sz="2000" dirty="0"/>
                        <a:t>道立養護学校における医療的ケアの実施（違法性阻却）</a:t>
                      </a:r>
                      <a:endParaRPr kumimoji="1" lang="en-US" altLang="ja-JP" sz="2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6966160"/>
                  </a:ext>
                </a:extLst>
              </a:tr>
              <a:tr h="868680">
                <a:tc>
                  <a:txBody>
                    <a:bodyPr/>
                    <a:lstStyle/>
                    <a:p>
                      <a:pPr algn="just"/>
                      <a:r>
                        <a:rPr kumimoji="1" lang="ja-JP" altLang="en-US" sz="2000" dirty="0"/>
                        <a:t>平成</a:t>
                      </a:r>
                      <a:r>
                        <a:rPr kumimoji="1" lang="en-US" altLang="ja-JP" sz="2000" dirty="0"/>
                        <a:t>24</a:t>
                      </a:r>
                      <a:r>
                        <a:rPr kumimoji="1" lang="ja-JP" altLang="en-US" sz="2000" dirty="0"/>
                        <a:t>年４月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r>
                        <a:rPr kumimoji="1" lang="ja-JP" altLang="en-US" sz="2000" dirty="0"/>
                        <a:t>道立特別支援学校における法制度に沿った医療的ケアの実施</a:t>
                      </a:r>
                      <a:endParaRPr kumimoji="1" lang="en-US" altLang="ja-JP" sz="2000" dirty="0"/>
                    </a:p>
                    <a:p>
                      <a:pPr marL="304800" indent="-609600" algn="just"/>
                      <a:r>
                        <a:rPr kumimoji="1" lang="ja-JP" altLang="en-US" sz="2000" dirty="0"/>
                        <a:t>（「特別支援学校における医療的ケアへの今後の対応について」（文部科学省））</a:t>
                      </a:r>
                      <a:endParaRPr kumimoji="1" lang="en-US" altLang="ja-JP" sz="2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8578392"/>
                  </a:ext>
                </a:extLst>
              </a:tr>
              <a:tr h="960120">
                <a:tc>
                  <a:txBody>
                    <a:bodyPr/>
                    <a:lstStyle/>
                    <a:p>
                      <a:pPr algn="just"/>
                      <a:r>
                        <a:rPr kumimoji="1" lang="ja-JP" altLang="en-US" sz="2000" dirty="0"/>
                        <a:t>平成</a:t>
                      </a:r>
                      <a:r>
                        <a:rPr kumimoji="1" lang="en-US" altLang="ja-JP" sz="2000" dirty="0"/>
                        <a:t>28</a:t>
                      </a:r>
                      <a:r>
                        <a:rPr kumimoji="1" lang="ja-JP" altLang="en-US" sz="2000" dirty="0"/>
                        <a:t>年６月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04800" indent="-609600" algn="just"/>
                      <a:r>
                        <a:rPr kumimoji="1" lang="ja-JP" altLang="en-US" sz="2000" dirty="0"/>
                        <a:t>厚生労働省・内閣府・文部科学省</a:t>
                      </a:r>
                      <a:endParaRPr kumimoji="1" lang="en-US" altLang="ja-JP" sz="2000" dirty="0"/>
                    </a:p>
                    <a:p>
                      <a:pPr marL="304800" indent="-609600" algn="just"/>
                      <a:r>
                        <a:rPr kumimoji="1" lang="ja-JP" altLang="en-US" sz="2000" dirty="0"/>
                        <a:t>「医療的ケア児の支援に関する保健、医療、福祉、教育等の連携の一層の推進について」</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4339348"/>
                  </a:ext>
                </a:extLst>
              </a:tr>
              <a:tr h="894241">
                <a:tc>
                  <a:txBody>
                    <a:bodyPr/>
                    <a:lstStyle/>
                    <a:p>
                      <a:pPr algn="just"/>
                      <a:r>
                        <a:rPr kumimoji="1" lang="ja-JP" altLang="en-US" sz="2000" dirty="0"/>
                        <a:t>平成</a:t>
                      </a:r>
                      <a:r>
                        <a:rPr kumimoji="1" lang="en-US" altLang="ja-JP" sz="2000" dirty="0"/>
                        <a:t>31</a:t>
                      </a:r>
                      <a:r>
                        <a:rPr kumimoji="1" lang="ja-JP" altLang="en-US" sz="2000" dirty="0"/>
                        <a:t>年３月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04800" indent="-609600" algn="just"/>
                      <a:r>
                        <a:rPr kumimoji="1" lang="ja-JP" altLang="en-US" sz="2000" dirty="0"/>
                        <a:t>文部科学省</a:t>
                      </a:r>
                      <a:endParaRPr kumimoji="1" lang="en-US" altLang="ja-JP" sz="2000" dirty="0"/>
                    </a:p>
                    <a:p>
                      <a:pPr marL="304800" indent="-609600" algn="just"/>
                      <a:r>
                        <a:rPr kumimoji="1" lang="ja-JP" altLang="en-US" sz="2000" dirty="0"/>
                        <a:t>「学校における医療的ケアの今後の対応について」</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1051897"/>
                  </a:ext>
                </a:extLst>
              </a:tr>
              <a:tr h="980440">
                <a:tc>
                  <a:txBody>
                    <a:bodyPr/>
                    <a:lstStyle/>
                    <a:p>
                      <a:pPr algn="just"/>
                      <a:r>
                        <a:rPr kumimoji="1" lang="ja-JP" altLang="en-US" sz="2000" dirty="0"/>
                        <a:t>令和３年６月</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just"/>
                      <a:r>
                        <a:rPr kumimoji="1" lang="ja-JP" altLang="en-US" sz="2000" dirty="0"/>
                        <a:t>「医療的ケア児及びその家族に対する支援に関する法律」の成立（同年９月施行）</a:t>
                      </a:r>
                      <a:endParaRPr kumimoji="1" lang="en-US" altLang="ja-JP" sz="2000" b="0" dirty="0">
                        <a:latin typeface="+mn-ea"/>
                        <a:ea typeface="+mn-ea"/>
                      </a:endParaRPr>
                    </a:p>
                    <a:p>
                      <a:pPr marL="228600" indent="-457200" algn="l">
                        <a:lnSpc>
                          <a:spcPts val="2300"/>
                        </a:lnSpc>
                      </a:pPr>
                      <a:r>
                        <a:rPr kumimoji="1" lang="ja-JP" altLang="en-US" sz="2000" b="0" dirty="0">
                          <a:latin typeface="+mn-ea"/>
                          <a:ea typeface="+mn-ea"/>
                        </a:rPr>
                        <a:t>文科科学省</a:t>
                      </a:r>
                      <a:endParaRPr kumimoji="1" lang="en-US" altLang="ja-JP" sz="2000" b="0" dirty="0">
                        <a:latin typeface="+mn-ea"/>
                        <a:ea typeface="+mn-ea"/>
                      </a:endParaRPr>
                    </a:p>
                    <a:p>
                      <a:pPr marL="228600" indent="-457200" algn="l">
                        <a:lnSpc>
                          <a:spcPts val="2300"/>
                        </a:lnSpc>
                      </a:pPr>
                      <a:r>
                        <a:rPr kumimoji="1" lang="ja-JP" altLang="en-US" sz="2000" b="0" dirty="0">
                          <a:latin typeface="+mn-ea"/>
                          <a:ea typeface="+mn-ea"/>
                        </a:rPr>
                        <a:t>「小学校等における医療的ケア実施支援資料」</a:t>
                      </a:r>
                      <a:endParaRPr kumimoji="1" lang="en-US" altLang="ja-JP" sz="2000" b="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7366009"/>
                  </a:ext>
                </a:extLst>
              </a:tr>
            </a:tbl>
          </a:graphicData>
        </a:graphic>
      </p:graphicFrame>
    </p:spTree>
    <p:extLst>
      <p:ext uri="{BB962C8B-B14F-4D97-AF65-F5344CB8AC3E}">
        <p14:creationId xmlns:p14="http://schemas.microsoft.com/office/powerpoint/2010/main" val="2599123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F63D6B-8FF5-49FA-8D1F-3492698C30D2}"/>
              </a:ext>
            </a:extLst>
          </p:cNvPr>
          <p:cNvSpPr>
            <a:spLocks noGrp="1"/>
          </p:cNvSpPr>
          <p:nvPr>
            <p:ph type="title"/>
          </p:nvPr>
        </p:nvSpPr>
        <p:spPr>
          <a:xfrm>
            <a:off x="225636" y="85225"/>
            <a:ext cx="9896799" cy="833583"/>
          </a:xfrm>
        </p:spPr>
        <p:txBody>
          <a:bodyPr>
            <a:noAutofit/>
          </a:bodyPr>
          <a:lstStyle/>
          <a:p>
            <a:r>
              <a:rPr lang="ja-JP" altLang="en-US" sz="3200" dirty="0">
                <a:latin typeface="ＭＳ ゴシック" panose="020B0609070205080204" pitchFamily="49" charset="-128"/>
                <a:ea typeface="ＭＳ ゴシック" panose="020B0609070205080204" pitchFamily="49" charset="-128"/>
              </a:rPr>
              <a:t>本道の医療的ケア児の人数の推移（札幌市を除く）</a:t>
            </a:r>
          </a:p>
        </p:txBody>
      </p:sp>
      <p:sp>
        <p:nvSpPr>
          <p:cNvPr id="4" name="テキスト ボックス 3"/>
          <p:cNvSpPr txBox="1"/>
          <p:nvPr/>
        </p:nvSpPr>
        <p:spPr>
          <a:xfrm>
            <a:off x="2380688" y="6380070"/>
            <a:ext cx="9354111" cy="307777"/>
          </a:xfrm>
          <a:prstGeom prst="rect">
            <a:avLst/>
          </a:prstGeom>
          <a:noFill/>
        </p:spPr>
        <p:txBody>
          <a:bodyPr wrap="square" rtlCol="0">
            <a:spAutoFit/>
          </a:bodyPr>
          <a:lstStyle/>
          <a:p>
            <a:pPr algn="r"/>
            <a:r>
              <a:rPr lang="ja-JP" altLang="en-US" sz="1400" dirty="0"/>
              <a:t>「学校における医療的ケアに関する実態調査」（文部科学省）</a:t>
            </a:r>
            <a:endParaRPr lang="en-US" altLang="ja-JP" sz="1400" dirty="0"/>
          </a:p>
        </p:txBody>
      </p:sp>
      <p:sp>
        <p:nvSpPr>
          <p:cNvPr id="3" name="テキスト ボックス 2"/>
          <p:cNvSpPr txBox="1"/>
          <p:nvPr/>
        </p:nvSpPr>
        <p:spPr>
          <a:xfrm>
            <a:off x="534105" y="934880"/>
            <a:ext cx="1037764" cy="276999"/>
          </a:xfrm>
          <a:prstGeom prst="rect">
            <a:avLst/>
          </a:prstGeom>
          <a:noFill/>
        </p:spPr>
        <p:txBody>
          <a:bodyPr wrap="square" rtlCol="0">
            <a:spAutoFit/>
          </a:bodyPr>
          <a:lstStyle/>
          <a:p>
            <a:pPr algn="ctr"/>
            <a:r>
              <a:rPr lang="ja-JP" altLang="en-US" sz="1200" dirty="0"/>
              <a:t>（人）</a:t>
            </a:r>
          </a:p>
        </p:txBody>
      </p:sp>
      <p:graphicFrame>
        <p:nvGraphicFramePr>
          <p:cNvPr id="6" name="グラフ 5">
            <a:extLst>
              <a:ext uri="{FF2B5EF4-FFF2-40B4-BE49-F238E27FC236}">
                <a16:creationId xmlns:a16="http://schemas.microsoft.com/office/drawing/2014/main" id="{20429BC4-519A-4E8F-821D-BE11BB8A3DA0}"/>
              </a:ext>
            </a:extLst>
          </p:cNvPr>
          <p:cNvGraphicFramePr/>
          <p:nvPr>
            <p:extLst>
              <p:ext uri="{D42A27DB-BD31-4B8C-83A1-F6EECF244321}">
                <p14:modId xmlns:p14="http://schemas.microsoft.com/office/powerpoint/2010/main" val="207977820"/>
              </p:ext>
            </p:extLst>
          </p:nvPr>
        </p:nvGraphicFramePr>
        <p:xfrm>
          <a:off x="457201" y="918807"/>
          <a:ext cx="10332719" cy="5249237"/>
        </p:xfrm>
        <a:graphic>
          <a:graphicData uri="http://schemas.openxmlformats.org/drawingml/2006/chart">
            <c:chart xmlns:c="http://schemas.openxmlformats.org/drawingml/2006/chart" xmlns:r="http://schemas.openxmlformats.org/officeDocument/2006/relationships" r:id="rId3"/>
          </a:graphicData>
        </a:graphic>
      </p:graphicFrame>
      <p:sp>
        <p:nvSpPr>
          <p:cNvPr id="7" name="右中かっこ 6">
            <a:extLst>
              <a:ext uri="{FF2B5EF4-FFF2-40B4-BE49-F238E27FC236}">
                <a16:creationId xmlns:a16="http://schemas.microsoft.com/office/drawing/2014/main" id="{AD9D0DCB-C0A9-4900-ABCE-DE6A28384470}"/>
              </a:ext>
            </a:extLst>
          </p:cNvPr>
          <p:cNvSpPr/>
          <p:nvPr/>
        </p:nvSpPr>
        <p:spPr>
          <a:xfrm>
            <a:off x="10598727" y="2959331"/>
            <a:ext cx="382385" cy="2410691"/>
          </a:xfrm>
          <a:prstGeom prst="rightBrace">
            <a:avLst/>
          </a:prstGeom>
          <a:ln w="28575"/>
        </p:spPr>
        <p:style>
          <a:lnRef idx="1">
            <a:schemeClr val="accent2"/>
          </a:lnRef>
          <a:fillRef idx="0">
            <a:schemeClr val="accent2"/>
          </a:fillRef>
          <a:effectRef idx="0">
            <a:schemeClr val="accent2"/>
          </a:effectRef>
          <a:fontRef idx="minor">
            <a:schemeClr val="tx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0BAED249-AF33-4223-BC27-DE476025FC71}"/>
              </a:ext>
            </a:extLst>
          </p:cNvPr>
          <p:cNvSpPr txBox="1"/>
          <p:nvPr/>
        </p:nvSpPr>
        <p:spPr>
          <a:xfrm>
            <a:off x="11270362" y="2547086"/>
            <a:ext cx="461665" cy="3327960"/>
          </a:xfrm>
          <a:prstGeom prst="rect">
            <a:avLst/>
          </a:prstGeom>
          <a:noFill/>
          <a:ln w="19050">
            <a:solidFill>
              <a:schemeClr val="accent2"/>
            </a:solidFill>
          </a:ln>
        </p:spPr>
        <p:txBody>
          <a:bodyPr vert="eaVert" wrap="square" rtlCol="0" anchor="ctr" anchorCtr="1">
            <a:spAutoFit/>
          </a:bodyPr>
          <a:lstStyle/>
          <a:p>
            <a:r>
              <a:rPr kumimoji="1" lang="ja-JP" altLang="en-US" dirty="0">
                <a:latin typeface="ＭＳ ゴシック" panose="020B0609070205080204" pitchFamily="49" charset="-128"/>
                <a:ea typeface="ＭＳ ゴシック" panose="020B0609070205080204" pitchFamily="49" charset="-128"/>
              </a:rPr>
              <a:t>通学する医療的ケア児が増加</a:t>
            </a:r>
          </a:p>
        </p:txBody>
      </p:sp>
    </p:spTree>
    <p:extLst>
      <p:ext uri="{BB962C8B-B14F-4D97-AF65-F5344CB8AC3E}">
        <p14:creationId xmlns:p14="http://schemas.microsoft.com/office/powerpoint/2010/main" val="1212978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8"/>
          <p:cNvSpPr>
            <a:spLocks noGrp="1"/>
          </p:cNvSpPr>
          <p:nvPr>
            <p:ph type="title"/>
          </p:nvPr>
        </p:nvSpPr>
        <p:spPr>
          <a:xfrm>
            <a:off x="216976" y="195870"/>
            <a:ext cx="10908223" cy="547842"/>
          </a:xfrm>
          <a:prstGeom prst="rect">
            <a:avLst/>
          </a:prstGeom>
        </p:spPr>
        <p:txBody>
          <a:bodyPr wrap="square">
            <a:spAutoFit/>
          </a:bodyPr>
          <a:lstStyle/>
          <a:p>
            <a:pPr fontAlgn="ctr"/>
            <a:r>
              <a:rPr lang="ja-JP" altLang="en-US" sz="3200" dirty="0">
                <a:solidFill>
                  <a:srgbClr val="000000"/>
                </a:solidFill>
                <a:latin typeface="ＭＳ ゴシック" panose="020B0609070205080204" pitchFamily="49" charset="-128"/>
                <a:ea typeface="ＭＳ ゴシック" panose="020B0609070205080204" pitchFamily="49" charset="-128"/>
              </a:rPr>
              <a:t>道内の学校における行為別児童生徒の割合</a:t>
            </a:r>
            <a:r>
              <a:rPr lang="ja-JP" altLang="en-US" sz="3200" u="sng" dirty="0">
                <a:solidFill>
                  <a:srgbClr val="000000"/>
                </a:solidFill>
                <a:latin typeface="ＭＳ ゴシック" panose="020B0609070205080204" pitchFamily="49" charset="-128"/>
                <a:ea typeface="ＭＳ ゴシック" panose="020B0609070205080204" pitchFamily="49" charset="-128"/>
              </a:rPr>
              <a:t>（</a:t>
            </a:r>
            <a:r>
              <a:rPr lang="en-US" altLang="ja-JP" sz="3200" u="sng">
                <a:solidFill>
                  <a:srgbClr val="000000"/>
                </a:solidFill>
                <a:latin typeface="ＭＳ ゴシック" panose="020B0609070205080204" pitchFamily="49" charset="-128"/>
                <a:ea typeface="ＭＳ ゴシック" panose="020B0609070205080204" pitchFamily="49" charset="-128"/>
              </a:rPr>
              <a:t>R7.5.1</a:t>
            </a:r>
            <a:r>
              <a:rPr lang="ja-JP" altLang="en-US" sz="3200" u="sng" dirty="0">
                <a:solidFill>
                  <a:srgbClr val="000000"/>
                </a:solidFill>
                <a:latin typeface="ＭＳ ゴシック" panose="020B0609070205080204" pitchFamily="49" charset="-128"/>
                <a:ea typeface="ＭＳ ゴシック" panose="020B0609070205080204" pitchFamily="49" charset="-128"/>
              </a:rPr>
              <a:t>現在）</a:t>
            </a:r>
          </a:p>
        </p:txBody>
      </p:sp>
      <p:graphicFrame>
        <p:nvGraphicFramePr>
          <p:cNvPr id="4" name="コンテンツ プレースホルダー 6">
            <a:extLst>
              <a:ext uri="{FF2B5EF4-FFF2-40B4-BE49-F238E27FC236}">
                <a16:creationId xmlns:a16="http://schemas.microsoft.com/office/drawing/2014/main" id="{33B6E5FF-C210-4B82-B158-4A0812C238F2}"/>
              </a:ext>
            </a:extLst>
          </p:cNvPr>
          <p:cNvGraphicFramePr>
            <a:graphicFrameLocks/>
          </p:cNvGraphicFramePr>
          <p:nvPr>
            <p:extLst>
              <p:ext uri="{D42A27DB-BD31-4B8C-83A1-F6EECF244321}">
                <p14:modId xmlns:p14="http://schemas.microsoft.com/office/powerpoint/2010/main" val="3850055101"/>
              </p:ext>
            </p:extLst>
          </p:nvPr>
        </p:nvGraphicFramePr>
        <p:xfrm>
          <a:off x="1133229" y="1159763"/>
          <a:ext cx="11220243" cy="4854942"/>
        </p:xfrm>
        <a:graphic>
          <a:graphicData uri="http://schemas.openxmlformats.org/drawingml/2006/chart">
            <c:chart xmlns:c="http://schemas.openxmlformats.org/drawingml/2006/chart" xmlns:r="http://schemas.openxmlformats.org/officeDocument/2006/relationships" r:id="rId3"/>
          </a:graphicData>
        </a:graphic>
      </p:graphicFrame>
      <p:sp>
        <p:nvSpPr>
          <p:cNvPr id="5" name="角丸四角形 11">
            <a:extLst>
              <a:ext uri="{FF2B5EF4-FFF2-40B4-BE49-F238E27FC236}">
                <a16:creationId xmlns:a16="http://schemas.microsoft.com/office/drawing/2014/main" id="{60182857-61BF-4689-BA90-3CDF914BAE1A}"/>
              </a:ext>
            </a:extLst>
          </p:cNvPr>
          <p:cNvSpPr/>
          <p:nvPr/>
        </p:nvSpPr>
        <p:spPr>
          <a:xfrm>
            <a:off x="5878395" y="4930473"/>
            <a:ext cx="2346341" cy="1469514"/>
          </a:xfrm>
          <a:prstGeom prst="roundRect">
            <a:avLst>
              <a:gd name="adj" fmla="val 13047"/>
            </a:avLst>
          </a:prstGeom>
        </p:spPr>
        <p:style>
          <a:lnRef idx="2">
            <a:schemeClr val="accent3"/>
          </a:lnRef>
          <a:fillRef idx="1">
            <a:schemeClr val="lt1"/>
          </a:fillRef>
          <a:effectRef idx="0">
            <a:schemeClr val="accent3"/>
          </a:effectRef>
          <a:fontRef idx="minor">
            <a:schemeClr val="dk1"/>
          </a:fontRef>
        </p:style>
        <p:txBody>
          <a:bodyPr lIns="36000" rIns="36000" rtlCol="0" anchor="t" anchorCtr="0"/>
          <a:lstStyle/>
          <a:p>
            <a:pPr algn="ctr"/>
            <a:r>
              <a:rPr lang="ja-JP" altLang="en-US" sz="1400" dirty="0"/>
              <a:t>「その他」の主な行為</a:t>
            </a:r>
            <a:endParaRPr lang="en-US" altLang="ja-JP" sz="1400" dirty="0"/>
          </a:p>
          <a:p>
            <a:endParaRPr kumimoji="1" lang="en-US" altLang="ja-JP" sz="1400" dirty="0"/>
          </a:p>
          <a:p>
            <a:r>
              <a:rPr lang="ja-JP" altLang="en-US" sz="1200" dirty="0"/>
              <a:t>・吸入・ネブライザー</a:t>
            </a:r>
            <a:endParaRPr lang="en-US" altLang="ja-JP" sz="1200" dirty="0"/>
          </a:p>
          <a:p>
            <a:r>
              <a:rPr lang="ja-JP" altLang="en-US" sz="1200" dirty="0"/>
              <a:t>・排痰補助装置の使用</a:t>
            </a:r>
            <a:endParaRPr lang="en-US" altLang="ja-JP" sz="1200" dirty="0"/>
          </a:p>
          <a:p>
            <a:r>
              <a:rPr kumimoji="1" lang="ja-JP" altLang="en-US" sz="1200" dirty="0"/>
              <a:t>・在宅酸素療法</a:t>
            </a:r>
            <a:endParaRPr kumimoji="1" lang="en-US" altLang="ja-JP" sz="1200" dirty="0"/>
          </a:p>
          <a:p>
            <a:r>
              <a:rPr kumimoji="1" lang="ja-JP" altLang="en-US" sz="1200" dirty="0"/>
              <a:t>・人工肛門の管理　　</a:t>
            </a:r>
          </a:p>
        </p:txBody>
      </p:sp>
      <p:graphicFrame>
        <p:nvGraphicFramePr>
          <p:cNvPr id="6" name="コンテンツ プレースホルダー 6">
            <a:extLst>
              <a:ext uri="{FF2B5EF4-FFF2-40B4-BE49-F238E27FC236}">
                <a16:creationId xmlns:a16="http://schemas.microsoft.com/office/drawing/2014/main" id="{F128A24C-80D9-452A-B153-36BCC3D8D13C}"/>
              </a:ext>
            </a:extLst>
          </p:cNvPr>
          <p:cNvGraphicFramePr>
            <a:graphicFrameLocks/>
          </p:cNvGraphicFramePr>
          <p:nvPr>
            <p:extLst>
              <p:ext uri="{D42A27DB-BD31-4B8C-83A1-F6EECF244321}">
                <p14:modId xmlns:p14="http://schemas.microsoft.com/office/powerpoint/2010/main" val="1391726927"/>
              </p:ext>
            </p:extLst>
          </p:nvPr>
        </p:nvGraphicFramePr>
        <p:xfrm>
          <a:off x="0" y="1159763"/>
          <a:ext cx="11429999" cy="528098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13720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a:extLst>
              <a:ext uri="{FF2B5EF4-FFF2-40B4-BE49-F238E27FC236}">
                <a16:creationId xmlns:a16="http://schemas.microsoft.com/office/drawing/2014/main" id="{2ADA997D-D3A2-4BF9-83DA-F40CF5C4B643}"/>
              </a:ext>
            </a:extLst>
          </p:cNvPr>
          <p:cNvSpPr/>
          <p:nvPr/>
        </p:nvSpPr>
        <p:spPr>
          <a:xfrm>
            <a:off x="763188" y="2157700"/>
            <a:ext cx="4598894" cy="406495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AB02B300-90F4-4277-9842-02F78684D44C}"/>
              </a:ext>
            </a:extLst>
          </p:cNvPr>
          <p:cNvSpPr txBox="1"/>
          <p:nvPr/>
        </p:nvSpPr>
        <p:spPr>
          <a:xfrm>
            <a:off x="265698" y="187685"/>
            <a:ext cx="10986247" cy="1015663"/>
          </a:xfrm>
          <a:prstGeom prst="rect">
            <a:avLst/>
          </a:prstGeom>
          <a:noFill/>
        </p:spPr>
        <p:txBody>
          <a:bodyPr wrap="square">
            <a:spAutoFit/>
          </a:bodyPr>
          <a:lstStyle/>
          <a:p>
            <a:r>
              <a:rPr lang="ja-JP" altLang="en-US" sz="3200" dirty="0">
                <a:latin typeface="ＭＳ ゴシック" panose="020B0609070205080204" pitchFamily="49" charset="-128"/>
                <a:ea typeface="ＭＳ ゴシック" panose="020B0609070205080204" pitchFamily="49" charset="-128"/>
              </a:rPr>
              <a:t>教員等による特定行為を実施するための研修</a:t>
            </a:r>
          </a:p>
          <a:p>
            <a:r>
              <a:rPr lang="ja-JP" altLang="en-US" sz="2800" dirty="0">
                <a:latin typeface="ＭＳ ゴシック" panose="020B0609070205080204" pitchFamily="49" charset="-128"/>
                <a:ea typeface="ＭＳ ゴシック" panose="020B0609070205080204" pitchFamily="49" charset="-128"/>
              </a:rPr>
              <a:t>（特定の者を対象とした喀痰吸引等「第３号研修」）</a:t>
            </a:r>
          </a:p>
        </p:txBody>
      </p:sp>
      <p:graphicFrame>
        <p:nvGraphicFramePr>
          <p:cNvPr id="20" name="表 19">
            <a:extLst>
              <a:ext uri="{FF2B5EF4-FFF2-40B4-BE49-F238E27FC236}">
                <a16:creationId xmlns:a16="http://schemas.microsoft.com/office/drawing/2014/main" id="{F335CF97-8D77-49F0-83D3-9E1B88624875}"/>
              </a:ext>
            </a:extLst>
          </p:cNvPr>
          <p:cNvGraphicFramePr>
            <a:graphicFrameLocks noGrp="1"/>
          </p:cNvGraphicFramePr>
          <p:nvPr>
            <p:extLst>
              <p:ext uri="{D42A27DB-BD31-4B8C-83A1-F6EECF244321}">
                <p14:modId xmlns:p14="http://schemas.microsoft.com/office/powerpoint/2010/main" val="475676511"/>
              </p:ext>
            </p:extLst>
          </p:nvPr>
        </p:nvGraphicFramePr>
        <p:xfrm>
          <a:off x="1085916" y="2319001"/>
          <a:ext cx="3953438" cy="3096252"/>
        </p:xfrm>
        <a:graphic>
          <a:graphicData uri="http://schemas.openxmlformats.org/drawingml/2006/table">
            <a:tbl>
              <a:tblPr/>
              <a:tblGrid>
                <a:gridCol w="3039038">
                  <a:extLst>
                    <a:ext uri="{9D8B030D-6E8A-4147-A177-3AD203B41FA5}">
                      <a16:colId xmlns:a16="http://schemas.microsoft.com/office/drawing/2014/main" val="20000"/>
                    </a:ext>
                  </a:extLst>
                </a:gridCol>
                <a:gridCol w="914400">
                  <a:extLst>
                    <a:ext uri="{9D8B030D-6E8A-4147-A177-3AD203B41FA5}">
                      <a16:colId xmlns:a16="http://schemas.microsoft.com/office/drawing/2014/main" val="20002"/>
                    </a:ext>
                  </a:extLst>
                </a:gridCol>
              </a:tblGrid>
              <a:tr h="25273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800" b="0" i="0" u="none" strike="noStrike" cap="none" normalizeH="0" baseline="0" dirty="0">
                          <a:ln>
                            <a:noFill/>
                          </a:ln>
                          <a:solidFill>
                            <a:schemeClr val="bg1"/>
                          </a:solidFill>
                          <a:effectLst/>
                          <a:latin typeface="UD デジタル 教科書体 N" panose="02020400000000000000" pitchFamily="17" charset="-128"/>
                          <a:ea typeface="UD デジタル 教科書体 N" panose="02020400000000000000" pitchFamily="17" charset="-128"/>
                          <a:cs typeface="Times New Roman" pitchFamily="18" charset="0"/>
                        </a:rPr>
                        <a:t>科　　目</a:t>
                      </a:r>
                    </a:p>
                  </a:txBody>
                  <a:tcPr marL="59781" marR="59781" marT="3600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800" b="0" i="0" u="none" strike="noStrike" cap="none" normalizeH="0" baseline="0" dirty="0">
                          <a:ln>
                            <a:noFill/>
                          </a:ln>
                          <a:solidFill>
                            <a:schemeClr val="bg1"/>
                          </a:solidFill>
                          <a:effectLst/>
                          <a:latin typeface="UD デジタル 教科書体 N" panose="02020400000000000000" pitchFamily="17" charset="-128"/>
                          <a:ea typeface="UD デジタル 教科書体 N" panose="02020400000000000000" pitchFamily="17" charset="-128"/>
                          <a:cs typeface="Times New Roman" pitchFamily="18" charset="0"/>
                        </a:rPr>
                        <a:t>時間数</a:t>
                      </a:r>
                    </a:p>
                  </a:txBody>
                  <a:tcPr marL="59781" marR="59781" marT="3600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66295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800" b="0" i="0" u="none" strike="noStrike" cap="none" normalizeH="0" baseline="0" dirty="0">
                          <a:ln>
                            <a:noFill/>
                          </a:ln>
                          <a:solidFill>
                            <a:schemeClr val="tx1"/>
                          </a:solidFill>
                          <a:effectLst/>
                          <a:latin typeface="UD デジタル 教科書体 N" panose="02020400000000000000" pitchFamily="17" charset="-128"/>
                          <a:ea typeface="UD デジタル 教科書体 N" panose="02020400000000000000" pitchFamily="17" charset="-128"/>
                          <a:cs typeface="Times New Roman" pitchFamily="18" charset="0"/>
                        </a:rPr>
                        <a:t>重度障害児・者等の地域生活等に関する講義</a:t>
                      </a:r>
                    </a:p>
                  </a:txBody>
                  <a:tcPr marL="59781" marR="5978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800" b="0" i="0" u="none" strike="noStrike" cap="none" normalizeH="0" baseline="0" dirty="0">
                          <a:ln>
                            <a:noFill/>
                          </a:ln>
                          <a:solidFill>
                            <a:schemeClr val="tx1"/>
                          </a:solidFill>
                          <a:effectLst/>
                          <a:latin typeface="UD デジタル 教科書体 N" panose="02020400000000000000" pitchFamily="17" charset="-128"/>
                          <a:ea typeface="UD デジタル 教科書体 N" panose="02020400000000000000" pitchFamily="17" charset="-128"/>
                          <a:cs typeface="Times New Roman" pitchFamily="18" charset="0"/>
                        </a:rPr>
                        <a:t>２</a:t>
                      </a:r>
                    </a:p>
                  </a:txBody>
                  <a:tcPr marL="59781" marR="5978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129604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800" b="0" i="0" u="none" strike="noStrike" cap="none" normalizeH="0" baseline="0" dirty="0">
                          <a:ln>
                            <a:noFill/>
                          </a:ln>
                          <a:solidFill>
                            <a:schemeClr val="tx1"/>
                          </a:solidFill>
                          <a:effectLst/>
                          <a:latin typeface="UD デジタル 教科書体 N" panose="02020400000000000000" pitchFamily="17" charset="-128"/>
                          <a:ea typeface="UD デジタル 教科書体 N" panose="02020400000000000000" pitchFamily="17" charset="-128"/>
                          <a:cs typeface="Times New Roman" pitchFamily="18" charset="0"/>
                        </a:rPr>
                        <a:t>喀痰吸引等を必要とする重度障害児・者等の障害及び支援に関する講義</a:t>
                      </a: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800" b="0" i="0" u="none" strike="noStrike" cap="none" normalizeH="0" baseline="0" dirty="0">
                          <a:ln>
                            <a:noFill/>
                          </a:ln>
                          <a:solidFill>
                            <a:schemeClr val="tx1"/>
                          </a:solidFill>
                          <a:effectLst/>
                          <a:latin typeface="UD デジタル 教科書体 N" panose="02020400000000000000" pitchFamily="17" charset="-128"/>
                          <a:ea typeface="UD デジタル 教科書体 N" panose="02020400000000000000" pitchFamily="17" charset="-128"/>
                          <a:cs typeface="Times New Roman" pitchFamily="18" charset="0"/>
                        </a:rPr>
                        <a:t>緊急時の対応及び危険防止に関する講義</a:t>
                      </a:r>
                    </a:p>
                  </a:txBody>
                  <a:tcPr marL="59781" marR="5978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800" b="0" i="0" u="none" strike="noStrike" cap="none" normalizeH="0" baseline="0" dirty="0">
                          <a:ln>
                            <a:noFill/>
                          </a:ln>
                          <a:solidFill>
                            <a:schemeClr val="tx1"/>
                          </a:solidFill>
                          <a:effectLst/>
                          <a:latin typeface="UD デジタル 教科書体 N" panose="02020400000000000000" pitchFamily="17" charset="-128"/>
                          <a:ea typeface="UD デジタル 教科書体 N" panose="02020400000000000000" pitchFamily="17" charset="-128"/>
                          <a:cs typeface="Times New Roman" pitchFamily="18" charset="0"/>
                        </a:rPr>
                        <a:t>６</a:t>
                      </a:r>
                    </a:p>
                  </a:txBody>
                  <a:tcPr marL="59781" marR="5978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75137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800" b="0" i="0" u="none" strike="noStrike" cap="none" normalizeH="0" baseline="0" dirty="0">
                          <a:ln>
                            <a:noFill/>
                          </a:ln>
                          <a:solidFill>
                            <a:schemeClr val="tx1"/>
                          </a:solidFill>
                          <a:effectLst/>
                          <a:latin typeface="UD デジタル 教科書体 N" panose="02020400000000000000" pitchFamily="17" charset="-128"/>
                          <a:ea typeface="UD デジタル 教科書体 N" panose="02020400000000000000" pitchFamily="17" charset="-128"/>
                          <a:cs typeface="Times New Roman" pitchFamily="18" charset="0"/>
                        </a:rPr>
                        <a:t>喀痰吸引等に関する演習</a:t>
                      </a:r>
                    </a:p>
                  </a:txBody>
                  <a:tcPr marL="59781" marR="5978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800" b="0" i="0" u="none" strike="noStrike" cap="none" normalizeH="0" baseline="0" dirty="0">
                          <a:ln>
                            <a:noFill/>
                          </a:ln>
                          <a:solidFill>
                            <a:schemeClr val="tx1"/>
                          </a:solidFill>
                          <a:effectLst/>
                          <a:latin typeface="UD デジタル 教科書体 N" panose="02020400000000000000" pitchFamily="17" charset="-128"/>
                          <a:ea typeface="UD デジタル 教科書体 N" panose="02020400000000000000" pitchFamily="17" charset="-128"/>
                          <a:cs typeface="Times New Roman" pitchFamily="18" charset="0"/>
                        </a:rPr>
                        <a:t>１</a:t>
                      </a:r>
                    </a:p>
                  </a:txBody>
                  <a:tcPr marL="59781" marR="5978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
        <p:nvSpPr>
          <p:cNvPr id="21" name="テキスト ボックス 20">
            <a:extLst>
              <a:ext uri="{FF2B5EF4-FFF2-40B4-BE49-F238E27FC236}">
                <a16:creationId xmlns:a16="http://schemas.microsoft.com/office/drawing/2014/main" id="{D3186F11-DBDB-40DF-AF18-8F6BA11A4384}"/>
              </a:ext>
            </a:extLst>
          </p:cNvPr>
          <p:cNvSpPr txBox="1"/>
          <p:nvPr/>
        </p:nvSpPr>
        <p:spPr>
          <a:xfrm>
            <a:off x="401402" y="1427713"/>
            <a:ext cx="5604419" cy="707886"/>
          </a:xfrm>
          <a:prstGeom prst="rect">
            <a:avLst/>
          </a:prstGeom>
          <a:noFill/>
        </p:spPr>
        <p:txBody>
          <a:bodyPr wrap="none" rtlCol="0">
            <a:spAutoFit/>
          </a:bodyPr>
          <a:lstStyle/>
          <a:p>
            <a:r>
              <a:rPr kumimoji="1" lang="ja-JP" altLang="en-US" sz="2000" b="1" dirty="0">
                <a:latin typeface="ＭＳ ゴシック" panose="020B0609070205080204" pitchFamily="49" charset="-128"/>
                <a:ea typeface="ＭＳ ゴシック" panose="020B0609070205080204" pitchFamily="49" charset="-128"/>
              </a:rPr>
              <a:t>○　基本研修（講義８時間「オンデマンド」）</a:t>
            </a:r>
            <a:endParaRPr kumimoji="1" lang="en-US" altLang="ja-JP" sz="2000" b="1" dirty="0">
              <a:latin typeface="ＭＳ ゴシック" panose="020B0609070205080204" pitchFamily="49" charset="-128"/>
              <a:ea typeface="ＭＳ ゴシック" panose="020B0609070205080204" pitchFamily="49" charset="-128"/>
            </a:endParaRPr>
          </a:p>
          <a:p>
            <a:r>
              <a:rPr kumimoji="1" lang="ja-JP" altLang="en-US" sz="2000" b="1" dirty="0">
                <a:latin typeface="ＭＳ ゴシック" panose="020B0609070205080204" pitchFamily="49" charset="-128"/>
                <a:ea typeface="ＭＳ ゴシック" panose="020B0609070205080204" pitchFamily="49" charset="-128"/>
              </a:rPr>
              <a:t>　　　　　　　＋「演習及び試験」）</a:t>
            </a:r>
          </a:p>
        </p:txBody>
      </p:sp>
      <p:sp>
        <p:nvSpPr>
          <p:cNvPr id="26" name="矢印: 右 25">
            <a:extLst>
              <a:ext uri="{FF2B5EF4-FFF2-40B4-BE49-F238E27FC236}">
                <a16:creationId xmlns:a16="http://schemas.microsoft.com/office/drawing/2014/main" id="{845F5F5E-6F50-4D47-8412-7BD155B3A2EA}"/>
              </a:ext>
            </a:extLst>
          </p:cNvPr>
          <p:cNvSpPr/>
          <p:nvPr/>
        </p:nvSpPr>
        <p:spPr>
          <a:xfrm rot="5400000">
            <a:off x="2888438" y="5349321"/>
            <a:ext cx="348393" cy="5307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C4C423B8-3FBC-4814-B776-F3D9C02560B2}"/>
              </a:ext>
            </a:extLst>
          </p:cNvPr>
          <p:cNvSpPr txBox="1"/>
          <p:nvPr/>
        </p:nvSpPr>
        <p:spPr>
          <a:xfrm>
            <a:off x="2155147" y="5695301"/>
            <a:ext cx="2084294" cy="461665"/>
          </a:xfrm>
          <a:prstGeom prst="rect">
            <a:avLst/>
          </a:prstGeom>
          <a:noFill/>
        </p:spPr>
        <p:txBody>
          <a:bodyPr wrap="square" rtlCol="0">
            <a:spAutoFit/>
          </a:bodyPr>
          <a:lstStyle/>
          <a:p>
            <a:r>
              <a:rPr kumimoji="1" lang="ja-JP" altLang="en-US" sz="2400" dirty="0">
                <a:latin typeface="ＭＳ ゴシック" panose="020B0609070205080204" pitchFamily="49" charset="-128"/>
                <a:ea typeface="ＭＳ ゴシック" panose="020B0609070205080204" pitchFamily="49" charset="-128"/>
              </a:rPr>
              <a:t>試験の実施</a:t>
            </a:r>
          </a:p>
        </p:txBody>
      </p:sp>
      <p:sp>
        <p:nvSpPr>
          <p:cNvPr id="29" name="矢印: 右 28">
            <a:extLst>
              <a:ext uri="{FF2B5EF4-FFF2-40B4-BE49-F238E27FC236}">
                <a16:creationId xmlns:a16="http://schemas.microsoft.com/office/drawing/2014/main" id="{B683B6B9-EB14-4C16-9B54-473EFAF9737E}"/>
              </a:ext>
            </a:extLst>
          </p:cNvPr>
          <p:cNvSpPr/>
          <p:nvPr/>
        </p:nvSpPr>
        <p:spPr>
          <a:xfrm>
            <a:off x="5734062" y="3655383"/>
            <a:ext cx="674356" cy="7200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 name="テキスト ボックス 34">
            <a:extLst>
              <a:ext uri="{FF2B5EF4-FFF2-40B4-BE49-F238E27FC236}">
                <a16:creationId xmlns:a16="http://schemas.microsoft.com/office/drawing/2014/main" id="{76BB363B-6A96-4FE9-A632-A761CEA4E880}"/>
              </a:ext>
            </a:extLst>
          </p:cNvPr>
          <p:cNvSpPr txBox="1"/>
          <p:nvPr/>
        </p:nvSpPr>
        <p:spPr>
          <a:xfrm>
            <a:off x="6670450" y="1427713"/>
            <a:ext cx="8169088" cy="400110"/>
          </a:xfrm>
          <a:prstGeom prst="rect">
            <a:avLst/>
          </a:prstGeom>
          <a:noFill/>
        </p:spPr>
        <p:txBody>
          <a:bodyPr wrap="square">
            <a:spAutoFit/>
          </a:bodyPr>
          <a:lstStyle/>
          <a:p>
            <a:r>
              <a:rPr kumimoji="1" lang="ja-JP" altLang="en-US" sz="2000" b="1" dirty="0">
                <a:latin typeface="ＭＳ ゴシック" panose="020B0609070205080204" pitchFamily="49" charset="-128"/>
                <a:ea typeface="ＭＳ ゴシック" panose="020B0609070205080204" pitchFamily="49" charset="-128"/>
              </a:rPr>
              <a:t>○　現場演習・実地研修</a:t>
            </a:r>
          </a:p>
        </p:txBody>
      </p:sp>
      <p:sp>
        <p:nvSpPr>
          <p:cNvPr id="36" name="正方形/長方形 35">
            <a:extLst>
              <a:ext uri="{FF2B5EF4-FFF2-40B4-BE49-F238E27FC236}">
                <a16:creationId xmlns:a16="http://schemas.microsoft.com/office/drawing/2014/main" id="{2B29C5EB-9B01-4B1B-B032-0B210C677A97}"/>
              </a:ext>
            </a:extLst>
          </p:cNvPr>
          <p:cNvSpPr/>
          <p:nvPr/>
        </p:nvSpPr>
        <p:spPr>
          <a:xfrm>
            <a:off x="6829920" y="2172165"/>
            <a:ext cx="4802906" cy="3706147"/>
          </a:xfrm>
          <a:prstGeom prst="rect">
            <a:avLst/>
          </a:prstGeom>
          <a:solidFill>
            <a:srgbClr val="FFFF00"/>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en-US" altLang="ja-JP"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a:t>
            </a:r>
            <a:r>
              <a:rPr kumimoji="1" lang="ja-JP" altLang="en-US"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　</a:t>
            </a:r>
            <a:r>
              <a:rPr kumimoji="1" lang="ja-JP" altLang="en-US" u="sng"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当該児童生徒に必要な行為のみを実施</a:t>
            </a:r>
            <a:endParaRPr kumimoji="1" lang="en-US" altLang="ja-JP" u="sng"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endParaRPr>
          </a:p>
          <a:p>
            <a:pPr algn="just"/>
            <a:endParaRPr lang="en-US" altLang="ja-JP" sz="2400" u="sng"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endParaRPr>
          </a:p>
          <a:p>
            <a:pPr algn="just"/>
            <a:r>
              <a:rPr kumimoji="1" lang="en-US" altLang="ja-JP"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a:t>
            </a:r>
            <a:r>
              <a:rPr kumimoji="1" lang="ja-JP" altLang="en-US"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現場演習</a:t>
            </a:r>
            <a:r>
              <a:rPr kumimoji="1" lang="en-US" altLang="ja-JP"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a:t>
            </a:r>
          </a:p>
          <a:p>
            <a:pPr algn="just"/>
            <a:r>
              <a:rPr lang="ja-JP" altLang="en-US"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・シミュレーターによる演習</a:t>
            </a:r>
            <a:endParaRPr lang="en-US" altLang="ja-JP"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endParaRPr>
          </a:p>
          <a:p>
            <a:pPr algn="just"/>
            <a:r>
              <a:rPr lang="ja-JP" altLang="en-US"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・全項目が問題ないと指導看護師に判断</a:t>
            </a:r>
            <a:endParaRPr lang="en-US" altLang="ja-JP"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endParaRPr>
          </a:p>
          <a:p>
            <a:pPr algn="just"/>
            <a:r>
              <a:rPr lang="ja-JP" altLang="en-US"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　されるまで実施</a:t>
            </a:r>
            <a:endParaRPr lang="en-US" altLang="ja-JP"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endParaRPr>
          </a:p>
          <a:p>
            <a:pPr algn="just"/>
            <a:endParaRPr lang="en-US" altLang="ja-JP"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endParaRPr>
          </a:p>
          <a:p>
            <a:pPr algn="just"/>
            <a:r>
              <a:rPr kumimoji="1" lang="en-US" altLang="ja-JP"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a:t>
            </a:r>
            <a:r>
              <a:rPr kumimoji="1" lang="ja-JP" altLang="en-US"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実地研修</a:t>
            </a:r>
            <a:r>
              <a:rPr kumimoji="1" lang="en-US" altLang="ja-JP"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a:t>
            </a:r>
          </a:p>
          <a:p>
            <a:pPr algn="just"/>
            <a:r>
              <a:rPr kumimoji="1" lang="ja-JP" altLang="en-US"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・当該児童生徒に対して</a:t>
            </a:r>
            <a:r>
              <a:rPr kumimoji="1" lang="ja-JP" altLang="en-US" sz="2000" u="sng"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実際に</a:t>
            </a:r>
            <a:r>
              <a:rPr kumimoji="1" lang="ja-JP" altLang="en-US"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実施</a:t>
            </a:r>
            <a:endParaRPr kumimoji="1" lang="en-US" altLang="ja-JP"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endParaRPr>
          </a:p>
          <a:p>
            <a:pPr algn="just"/>
            <a:r>
              <a:rPr kumimoji="1" lang="ja-JP" altLang="en-US"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a:t>
            </a:r>
            <a:r>
              <a:rPr kumimoji="1" lang="ja-JP" altLang="en-US" sz="2000" u="sng"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連続２回、</a:t>
            </a:r>
            <a:r>
              <a:rPr kumimoji="1" lang="ja-JP" altLang="en-US"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全項目が問題ないと指導看</a:t>
            </a:r>
            <a:endParaRPr kumimoji="1" lang="en-US" altLang="ja-JP"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endParaRPr>
          </a:p>
          <a:p>
            <a:pPr algn="just"/>
            <a:r>
              <a:rPr kumimoji="1" lang="ja-JP" altLang="en-US"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rPr>
              <a:t>　護師に判断されるまで実施</a:t>
            </a:r>
            <a:endParaRPr kumimoji="1" lang="en-US" altLang="ja-JP" sz="2000" dirty="0">
              <a:ln w="0"/>
              <a:solidFill>
                <a:schemeClr val="tx1"/>
              </a:solidFill>
              <a:effectLst>
                <a:outerShdw blurRad="38100" dist="19050" dir="2700000" algn="tl" rotWithShape="0">
                  <a:schemeClr val="dk1">
                    <a:alpha val="40000"/>
                  </a:schemeClr>
                </a:outerShdw>
              </a:effectLst>
              <a:latin typeface="UD デジタル 教科書体 N" panose="02020400000000000000" pitchFamily="17" charset="-128"/>
              <a:ea typeface="UD デジタル 教科書体 N" panose="02020400000000000000" pitchFamily="17" charset="-128"/>
            </a:endParaRPr>
          </a:p>
        </p:txBody>
      </p:sp>
      <p:sp>
        <p:nvSpPr>
          <p:cNvPr id="37" name="矢印: 右 36">
            <a:extLst>
              <a:ext uri="{FF2B5EF4-FFF2-40B4-BE49-F238E27FC236}">
                <a16:creationId xmlns:a16="http://schemas.microsoft.com/office/drawing/2014/main" id="{FD9B636F-96FB-4474-B451-0E15EE0FAF5E}"/>
              </a:ext>
            </a:extLst>
          </p:cNvPr>
          <p:cNvSpPr/>
          <p:nvPr/>
        </p:nvSpPr>
        <p:spPr>
          <a:xfrm rot="5400000">
            <a:off x="9240447" y="5759297"/>
            <a:ext cx="356209" cy="6898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id="{0DCCE78F-7B1A-408D-ABCA-9FE08F54C534}"/>
              </a:ext>
            </a:extLst>
          </p:cNvPr>
          <p:cNvSpPr txBox="1"/>
          <p:nvPr/>
        </p:nvSpPr>
        <p:spPr>
          <a:xfrm>
            <a:off x="7633447" y="6282343"/>
            <a:ext cx="3570208" cy="461665"/>
          </a:xfrm>
          <a:prstGeom prst="rect">
            <a:avLst/>
          </a:prstGeom>
          <a:noFill/>
        </p:spPr>
        <p:txBody>
          <a:bodyPr wrap="none" rtlCol="0">
            <a:spAutoFit/>
          </a:bodyPr>
          <a:lstStyle/>
          <a:p>
            <a:r>
              <a:rPr kumimoji="1" lang="ja-JP" altLang="en-US" sz="2400" b="1" u="sng" dirty="0">
                <a:solidFill>
                  <a:srgbClr val="FF0000"/>
                </a:solidFill>
                <a:latin typeface="UD デジタル 教科書体 N" panose="02020400000000000000" pitchFamily="17" charset="-128"/>
                <a:ea typeface="UD デジタル 教科書体 N" panose="02020400000000000000" pitchFamily="17" charset="-128"/>
              </a:rPr>
              <a:t>認定特定行為業務従事者</a:t>
            </a:r>
          </a:p>
        </p:txBody>
      </p:sp>
      <p:sp>
        <p:nvSpPr>
          <p:cNvPr id="39" name="四角形: 角を丸くする 38">
            <a:extLst>
              <a:ext uri="{FF2B5EF4-FFF2-40B4-BE49-F238E27FC236}">
                <a16:creationId xmlns:a16="http://schemas.microsoft.com/office/drawing/2014/main" id="{F0FAE713-2C5F-4361-A38E-2833615E9C1A}"/>
              </a:ext>
            </a:extLst>
          </p:cNvPr>
          <p:cNvSpPr/>
          <p:nvPr/>
        </p:nvSpPr>
        <p:spPr>
          <a:xfrm>
            <a:off x="1085916" y="2649739"/>
            <a:ext cx="3953438" cy="2011288"/>
          </a:xfrm>
          <a:prstGeom prst="roundRect">
            <a:avLst>
              <a:gd name="adj" fmla="val 693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7DDEA3C3-7E19-49EB-B220-73BD70CBD861}"/>
              </a:ext>
            </a:extLst>
          </p:cNvPr>
          <p:cNvSpPr txBox="1"/>
          <p:nvPr/>
        </p:nvSpPr>
        <p:spPr>
          <a:xfrm>
            <a:off x="1354474" y="6318037"/>
            <a:ext cx="3416320" cy="369332"/>
          </a:xfrm>
          <a:prstGeom prst="rect">
            <a:avLst/>
          </a:prstGeom>
          <a:noFill/>
        </p:spPr>
        <p:txBody>
          <a:bodyPr wrap="none" rtlCol="0">
            <a:spAutoFit/>
          </a:bodyPr>
          <a:lstStyle/>
          <a:p>
            <a:r>
              <a:rPr kumimoji="1" lang="en-US" altLang="ja-JP" dirty="0"/>
              <a:t>※</a:t>
            </a:r>
            <a:r>
              <a:rPr kumimoji="1" lang="ja-JP" altLang="en-US" dirty="0"/>
              <a:t>　</a:t>
            </a:r>
            <a:r>
              <a:rPr kumimoji="1" lang="ja-JP" altLang="en-US" dirty="0">
                <a:solidFill>
                  <a:srgbClr val="FF0000"/>
                </a:solidFill>
              </a:rPr>
              <a:t>赤枠</a:t>
            </a:r>
            <a:r>
              <a:rPr kumimoji="1" lang="ja-JP" altLang="en-US" dirty="0"/>
              <a:t>内はオンデマンド配信</a:t>
            </a:r>
          </a:p>
        </p:txBody>
      </p:sp>
    </p:spTree>
    <p:extLst>
      <p:ext uri="{BB962C8B-B14F-4D97-AF65-F5344CB8AC3E}">
        <p14:creationId xmlns:p14="http://schemas.microsoft.com/office/powerpoint/2010/main" val="51580530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1244319"/>
            <a:ext cx="9628853" cy="4462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2800" dirty="0">
                <a:latin typeface="ＭＳ ゴシック" panose="020B0609070205080204" pitchFamily="49" charset="-128"/>
                <a:ea typeface="ＭＳ ゴシック" panose="020B0609070205080204" pitchFamily="49" charset="-128"/>
              </a:rPr>
              <a:t>基本理念</a:t>
            </a:r>
          </a:p>
        </p:txBody>
      </p:sp>
      <p:sp>
        <p:nvSpPr>
          <p:cNvPr id="9" name="タイトル 1">
            <a:extLst>
              <a:ext uri="{FF2B5EF4-FFF2-40B4-BE49-F238E27FC236}">
                <a16:creationId xmlns:a16="http://schemas.microsoft.com/office/drawing/2014/main" id="{7FF51975-C5A5-6D79-11E1-74D7CDB4BAF9}"/>
              </a:ext>
            </a:extLst>
          </p:cNvPr>
          <p:cNvSpPr>
            <a:spLocks noGrp="1"/>
          </p:cNvSpPr>
          <p:nvPr>
            <p:ph type="title"/>
          </p:nvPr>
        </p:nvSpPr>
        <p:spPr>
          <a:xfrm>
            <a:off x="167640" y="294777"/>
            <a:ext cx="11614329" cy="603062"/>
          </a:xfrm>
        </p:spPr>
        <p:txBody>
          <a:bodyPr>
            <a:normAutofit fontScale="90000"/>
          </a:bodyPr>
          <a:lstStyle/>
          <a:p>
            <a:r>
              <a:rPr lang="ja-JP" altLang="en-US" sz="3600" dirty="0">
                <a:latin typeface="ＭＳ ゴシック" panose="020B0609070205080204" pitchFamily="49" charset="-128"/>
                <a:ea typeface="ＭＳ ゴシック" panose="020B0609070205080204" pitchFamily="49" charset="-128"/>
              </a:rPr>
              <a:t>学校における医療的ケアに関する基本的な考え方</a:t>
            </a:r>
            <a:endParaRPr kumimoji="1" lang="ja-JP" altLang="en-US" sz="3600" dirty="0">
              <a:latin typeface="ＭＳ ゴシック" panose="020B0609070205080204" pitchFamily="49" charset="-128"/>
              <a:ea typeface="ＭＳ ゴシック" panose="020B0609070205080204" pitchFamily="49" charset="-128"/>
            </a:endParaRPr>
          </a:p>
        </p:txBody>
      </p:sp>
      <p:sp>
        <p:nvSpPr>
          <p:cNvPr id="11" name="テキスト ボックス 10"/>
          <p:cNvSpPr txBox="1"/>
          <p:nvPr/>
        </p:nvSpPr>
        <p:spPr>
          <a:xfrm>
            <a:off x="2159213" y="5399548"/>
            <a:ext cx="10219765" cy="338554"/>
          </a:xfrm>
          <a:prstGeom prst="rect">
            <a:avLst/>
          </a:prstGeom>
          <a:noFill/>
        </p:spPr>
        <p:txBody>
          <a:bodyPr wrap="square" rtlCol="0">
            <a:spAutoFit/>
          </a:bodyPr>
          <a:lstStyle/>
          <a:p>
            <a:r>
              <a:rPr lang="ja-JP" altLang="en-US" sz="1600" dirty="0">
                <a:latin typeface="ＭＳ ゴシック" panose="020B0609070205080204" pitchFamily="49" charset="-128"/>
                <a:ea typeface="ＭＳ ゴシック" panose="020B0609070205080204" pitchFamily="49" charset="-128"/>
              </a:rPr>
              <a:t>「医療的ケア児及びその家族に対する支援に関する法律の施行について」　（</a:t>
            </a:r>
            <a:r>
              <a:rPr lang="zh-CN" altLang="en-US" sz="1600" dirty="0">
                <a:latin typeface="ＭＳ ゴシック" panose="020B0609070205080204" pitchFamily="49" charset="-128"/>
                <a:ea typeface="ＭＳ ゴシック" panose="020B0609070205080204" pitchFamily="49" charset="-128"/>
              </a:rPr>
              <a:t>令和３年</a:t>
            </a:r>
            <a:r>
              <a:rPr lang="ja-JP" altLang="en-US" sz="1600" dirty="0">
                <a:latin typeface="ＭＳ ゴシック" panose="020B0609070205080204" pitchFamily="49" charset="-128"/>
                <a:ea typeface="ＭＳ ゴシック" panose="020B0609070205080204" pitchFamily="49" charset="-128"/>
              </a:rPr>
              <a:t>　</a:t>
            </a:r>
            <a:r>
              <a:rPr lang="zh-CN" altLang="en-US" sz="1600" dirty="0">
                <a:latin typeface="ＭＳ ゴシック" panose="020B0609070205080204" pitchFamily="49" charset="-128"/>
                <a:ea typeface="ＭＳ ゴシック" panose="020B0609070205080204" pitchFamily="49" charset="-128"/>
              </a:rPr>
              <a:t>文部科学省</a:t>
            </a:r>
            <a:r>
              <a:rPr lang="ja-JP" altLang="en-US" sz="1600" dirty="0">
                <a:latin typeface="ＭＳ ゴシック" panose="020B0609070205080204" pitchFamily="49" charset="-128"/>
                <a:ea typeface="ＭＳ ゴシック" panose="020B0609070205080204" pitchFamily="49" charset="-128"/>
              </a:rPr>
              <a:t>通知）</a:t>
            </a:r>
            <a:endParaRPr lang="zh-CN" altLang="en-US" sz="1600" dirty="0">
              <a:latin typeface="ＭＳ ゴシック" panose="020B0609070205080204" pitchFamily="49" charset="-128"/>
              <a:ea typeface="ＭＳ ゴシック" panose="020B0609070205080204" pitchFamily="49" charset="-128"/>
            </a:endParaRPr>
          </a:p>
        </p:txBody>
      </p:sp>
      <p:sp>
        <p:nvSpPr>
          <p:cNvPr id="12" name="テキスト ボックス 11"/>
          <p:cNvSpPr txBox="1"/>
          <p:nvPr/>
        </p:nvSpPr>
        <p:spPr>
          <a:xfrm>
            <a:off x="299677" y="1934367"/>
            <a:ext cx="11683851" cy="3375283"/>
          </a:xfrm>
          <a:prstGeom prst="rect">
            <a:avLst/>
          </a:prstGeom>
          <a:noFill/>
          <a:ln w="19050">
            <a:solidFill>
              <a:schemeClr val="tx1"/>
            </a:solidFill>
          </a:ln>
        </p:spPr>
        <p:txBody>
          <a:bodyPr wrap="square" rtlCol="0">
            <a:spAutoFit/>
          </a:bodyPr>
          <a:lstStyle/>
          <a:p>
            <a:pPr algn="just">
              <a:lnSpc>
                <a:spcPts val="3200"/>
              </a:lnSpc>
            </a:pPr>
            <a:r>
              <a:rPr lang="ja-JP" altLang="en-US" sz="2800" dirty="0">
                <a:latin typeface="HG丸ｺﾞｼｯｸM-PRO" panose="020F0600000000000000" pitchFamily="50" charset="-128"/>
                <a:ea typeface="HG丸ｺﾞｼｯｸM-PRO" panose="020F0600000000000000" pitchFamily="50" charset="-128"/>
              </a:rPr>
              <a:t>〇　医療的ケア児が医療的ケア児でない児童生徒等と共に教育を受けら</a:t>
            </a:r>
            <a:endParaRPr lang="en-US" altLang="ja-JP" sz="2800" dirty="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a:latin typeface="HG丸ｺﾞｼｯｸM-PRO" panose="020F0600000000000000" pitchFamily="50" charset="-128"/>
                <a:ea typeface="HG丸ｺﾞｼｯｸM-PRO" panose="020F0600000000000000" pitchFamily="50" charset="-128"/>
              </a:rPr>
              <a:t>　</a:t>
            </a:r>
            <a:r>
              <a:rPr lang="ja-JP" altLang="en-US" sz="2800" dirty="0" err="1">
                <a:latin typeface="HG丸ｺﾞｼｯｸM-PRO" panose="020F0600000000000000" pitchFamily="50" charset="-128"/>
                <a:ea typeface="HG丸ｺﾞｼｯｸM-PRO" panose="020F0600000000000000" pitchFamily="50" charset="-128"/>
              </a:rPr>
              <a:t>れるよう</a:t>
            </a:r>
            <a:r>
              <a:rPr lang="ja-JP" altLang="en-US" sz="2800" dirty="0">
                <a:latin typeface="HG丸ｺﾞｼｯｸM-PRO" panose="020F0600000000000000" pitchFamily="50" charset="-128"/>
                <a:ea typeface="HG丸ｺﾞｼｯｸM-PRO" panose="020F0600000000000000" pitchFamily="50" charset="-128"/>
              </a:rPr>
              <a:t>最大限に配慮しつつ適切に教育に係る支援を行うに当たって</a:t>
            </a:r>
            <a:endParaRPr lang="en-US" altLang="ja-JP" sz="2800" dirty="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a:latin typeface="HG丸ｺﾞｼｯｸM-PRO" panose="020F0600000000000000" pitchFamily="50" charset="-128"/>
                <a:ea typeface="HG丸ｺﾞｼｯｸM-PRO" panose="020F0600000000000000" pitchFamily="50" charset="-128"/>
              </a:rPr>
              <a:t>　は、</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医療的ケア児の可能性を最大限に発揮させ、将来の自立や社会参</a:t>
            </a:r>
            <a:endParaRPr lang="en-US" altLang="ja-JP" sz="2800" u="sng" dirty="0">
              <a:solidFill>
                <a:srgbClr val="FF0000"/>
              </a:solidFill>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a:solidFill>
                  <a:srgbClr val="FF0000"/>
                </a:solidFill>
                <a:latin typeface="HG丸ｺﾞｼｯｸM-PRO" panose="020F0600000000000000" pitchFamily="50" charset="-128"/>
                <a:ea typeface="HG丸ｺﾞｼｯｸM-PRO" panose="020F0600000000000000" pitchFamily="50" charset="-128"/>
              </a:rPr>
              <a:t>　</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加のために必要な力を培うという視点に立つことが重要</a:t>
            </a:r>
            <a:endParaRPr lang="en-US" altLang="ja-JP" sz="2800" u="sng" dirty="0">
              <a:solidFill>
                <a:srgbClr val="FF0000"/>
              </a:solidFill>
              <a:latin typeface="HG丸ｺﾞｼｯｸM-PRO" panose="020F0600000000000000" pitchFamily="50" charset="-128"/>
              <a:ea typeface="HG丸ｺﾞｼｯｸM-PRO" panose="020F0600000000000000" pitchFamily="50" charset="-128"/>
            </a:endParaRPr>
          </a:p>
          <a:p>
            <a:pPr algn="just">
              <a:lnSpc>
                <a:spcPts val="3200"/>
              </a:lnSpc>
            </a:pPr>
            <a:endParaRPr lang="en-US" altLang="ja-JP" sz="2800" dirty="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a:latin typeface="HG丸ｺﾞｼｯｸM-PRO" panose="020F0600000000000000" pitchFamily="50" charset="-128"/>
                <a:ea typeface="HG丸ｺﾞｼｯｸM-PRO" panose="020F0600000000000000" pitchFamily="50" charset="-128"/>
              </a:rPr>
              <a:t>〇　医療的ケア児の実態は多様であることから、医療的ケアの種類や頻</a:t>
            </a:r>
            <a:endParaRPr lang="en-US" altLang="ja-JP" sz="2800" dirty="0">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a:latin typeface="HG丸ｺﾞｼｯｸM-PRO" panose="020F0600000000000000" pitchFamily="50" charset="-128"/>
                <a:ea typeface="HG丸ｺﾞｼｯｸM-PRO" panose="020F0600000000000000" pitchFamily="50" charset="-128"/>
              </a:rPr>
              <a:t>　度のみに着目して画一的な対応を行うのではなく、</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一人一人の教育的</a:t>
            </a:r>
            <a:endParaRPr lang="en-US" altLang="ja-JP" sz="2800" u="sng" dirty="0">
              <a:solidFill>
                <a:srgbClr val="FF0000"/>
              </a:solidFill>
              <a:latin typeface="HG丸ｺﾞｼｯｸM-PRO" panose="020F0600000000000000" pitchFamily="50" charset="-128"/>
              <a:ea typeface="HG丸ｺﾞｼｯｸM-PRO" panose="020F0600000000000000" pitchFamily="50" charset="-128"/>
            </a:endParaRPr>
          </a:p>
          <a:p>
            <a:pPr algn="just">
              <a:lnSpc>
                <a:spcPts val="3200"/>
              </a:lnSpc>
            </a:pPr>
            <a:r>
              <a:rPr lang="ja-JP" altLang="en-US" sz="2800" dirty="0">
                <a:solidFill>
                  <a:srgbClr val="FF0000"/>
                </a:solidFill>
                <a:latin typeface="HG丸ｺﾞｼｯｸM-PRO" panose="020F0600000000000000" pitchFamily="50" charset="-128"/>
                <a:ea typeface="HG丸ｺﾞｼｯｸM-PRO" panose="020F0600000000000000" pitchFamily="50" charset="-128"/>
              </a:rPr>
              <a:t>　</a:t>
            </a:r>
            <a:r>
              <a:rPr lang="ja-JP" altLang="en-US" sz="2800" u="sng" dirty="0">
                <a:solidFill>
                  <a:srgbClr val="FF0000"/>
                </a:solidFill>
                <a:latin typeface="HG丸ｺﾞｼｯｸM-PRO" panose="020F0600000000000000" pitchFamily="50" charset="-128"/>
                <a:ea typeface="HG丸ｺﾞｼｯｸM-PRO" panose="020F0600000000000000" pitchFamily="50" charset="-128"/>
              </a:rPr>
              <a:t>ニーズに応じた指導を行うことが必要</a:t>
            </a:r>
          </a:p>
        </p:txBody>
      </p:sp>
    </p:spTree>
    <p:extLst>
      <p:ext uri="{BB962C8B-B14F-4D97-AF65-F5344CB8AC3E}">
        <p14:creationId xmlns:p14="http://schemas.microsoft.com/office/powerpoint/2010/main" val="52253571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Sゴシック">
      <a:majorFont>
        <a:latin typeface="Arial Black"/>
        <a:ea typeface="ＭＳ ゴシック"/>
        <a:cs typeface=""/>
      </a:majorFont>
      <a:minorFont>
        <a:latin typeface="Arial"/>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3122</TotalTime>
  <Words>5036</Words>
  <Application>Microsoft Office PowerPoint</Application>
  <PresentationFormat>ワイド画面</PresentationFormat>
  <Paragraphs>256</Paragraphs>
  <Slides>12</Slides>
  <Notes>12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ector>
  </HeadingPairs>
  <TitlesOfParts>
    <vt:vector size="21" baseType="lpstr">
      <vt:lpstr>HGSｺﾞｼｯｸE</vt:lpstr>
      <vt:lpstr>HG丸ｺﾞｼｯｸM-PRO</vt:lpstr>
      <vt:lpstr>ＭＳ ゴシック</vt:lpstr>
      <vt:lpstr>UD デジタル 教科書体 N</vt:lpstr>
      <vt:lpstr>游ゴシック</vt:lpstr>
      <vt:lpstr>Arial</vt:lpstr>
      <vt:lpstr>Calibri</vt:lpstr>
      <vt:lpstr>Calibri Light</vt:lpstr>
      <vt:lpstr>Office テーマ</vt:lpstr>
      <vt:lpstr>道立特別支援学校における医療的ケア</vt:lpstr>
      <vt:lpstr>PowerPoint プレゼンテーション</vt:lpstr>
      <vt:lpstr>PowerPoint プレゼンテーション</vt:lpstr>
      <vt:lpstr>「特定行為」の種類</vt:lpstr>
      <vt:lpstr>学校における医療的ケアの歴史</vt:lpstr>
      <vt:lpstr>本道の医療的ケア児の人数の推移（札幌市を除く）</vt:lpstr>
      <vt:lpstr>道内の学校における行為別児童生徒の割合（R7.5.1現在）</vt:lpstr>
      <vt:lpstr>PowerPoint プレゼンテーション</vt:lpstr>
      <vt:lpstr>学校における医療的ケアに関する基本的な考え方</vt:lpstr>
      <vt:lpstr>PowerPoint プレゼンテーション</vt:lpstr>
      <vt:lpstr>入学前からの保護者との合意形成</vt:lpstr>
      <vt:lpstr>　医療的ケアが必要な子どもたちが安全に学習できる環境をつくるために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特別支援学校における 医療的ケア 基本研修</dc:title>
  <dc:creator>hokkaido</dc:creator>
  <cp:lastModifiedBy>林部＿直人</cp:lastModifiedBy>
  <cp:revision>133</cp:revision>
  <cp:lastPrinted>2024-04-08T02:48:54Z</cp:lastPrinted>
  <dcterms:created xsi:type="dcterms:W3CDTF">2018-03-02T00:59:05Z</dcterms:created>
  <dcterms:modified xsi:type="dcterms:W3CDTF">2026-04-18T07:43:01Z</dcterms:modified>
</cp:coreProperties>
</file>